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90" r:id="rId4"/>
    <p:sldId id="292" r:id="rId5"/>
    <p:sldId id="297" r:id="rId6"/>
    <p:sldId id="295" r:id="rId7"/>
    <p:sldId id="296" r:id="rId8"/>
    <p:sldId id="259" r:id="rId9"/>
    <p:sldId id="298" r:id="rId10"/>
    <p:sldId id="274" r:id="rId11"/>
    <p:sldId id="28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AB54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1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027A4-D4E9-4449-9AE2-482C2B435B4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0E76D-DC4C-47F6-92BA-3D6156B4F5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315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0E76D-DC4C-47F6-92BA-3D6156B4F53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6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0E76D-DC4C-47F6-92BA-3D6156B4F53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66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FD988-4C5E-420D-993D-26C5C80C2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9CA414-F995-4FF9-ADF5-2F1D58ADF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7D1570-4C4D-4D17-8015-6EA1D02A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F05AE1-DE79-456B-B836-FF7FB4CB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84463C-2FA1-4C2E-893D-319CA5DD2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42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A47B8-951F-48A6-AD18-66B2F7A2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4B4C18-D6C0-47C1-8791-F677B6E90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BFCCB0-1399-4A04-9285-62EEDAE1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DAE7EF-18F9-490F-9E9D-7892ACC48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0B8081-37F4-4599-9579-B7F31227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3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0C858A-DA35-4EE8-98C8-C6C9151EA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075ADD-7BC8-4FB6-B32D-3832965F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27A8CC-2104-4BED-A80A-2598A291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D5AC05-0064-43F4-81AC-D2CA5DCB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087266-C3AC-4912-B95D-C45DE45A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69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15844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771D2-B6E4-4B56-894E-4E74839E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3E3B2A-8A2A-4539-901A-7010E0836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3858F0-FB9D-47B2-8E80-3FCE78C3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3B9E2-4E56-476B-8DA2-640EB339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6DA8E-2B13-4C5C-B72A-4F3B2B05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91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317FA-93AD-4A04-8659-67E03537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550936-B353-43EA-B7A2-6D6095BA2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28EECD-BDBE-4EAC-868A-783C325E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014820-FB62-4BAD-BF8C-68847DC9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62F164-25DE-4AC1-A248-6F1CBD11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3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CE743-FD61-46D9-BD3D-D89CA12C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00B7D-5073-423D-A99C-A06BAAAFA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5B2BCC-09C0-40B7-B550-781E5F3E8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90812D-B0FD-4187-A67D-30661B1C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58F277-6DD3-4E96-A09E-374471DE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61BE56-897D-4F28-AB93-4DB1D07F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83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5208A-4AE7-4FA8-BA64-71D4970CD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5CAC8E-CB95-4FEB-B8D0-AFBF845E7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F8B750-F43F-40FC-B022-912B7DF35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8BD7FA-8516-46DF-AAF2-E9E1E4F63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516FC1-E3B3-4453-B02F-61644A12F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F265BD-47AC-41E1-8A1F-862F3EEE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D505D36-030C-41C0-B833-69143119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604A05-D350-4A40-AA0C-2F502132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10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16430-BC19-4213-870D-43E55C15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381456-EFB0-4841-B003-3B7D8675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3C5665-F317-40A1-AF6D-76A36D66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2D999B-333B-4845-99F5-81BC639A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99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D262D4-7833-431D-BCFB-AD69FDFA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9E379A-AA21-4BFD-A368-F7B105176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0AFADA-2148-4C73-9637-04D9D109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80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C6FF7-22CE-4651-BA70-0CD00887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5E918B-E11C-4E5F-8A2A-C48102213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517688-28A9-4D8F-99E5-D7CF46A62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3BCFF2-B7C1-4007-B2C0-FEA82E87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158756-9458-4B3E-9BBF-BFC82C74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BBAA6A-5C11-4A33-9B11-904D38E2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93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94B8-E971-49EB-8356-8784A735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604BEA-4675-4DAF-AC08-23078C9B4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7784CF-8863-4BED-935A-CE047BD6F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9191A0-FA3E-4EE4-8DD0-53021521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22813-4830-4865-AF03-B464BBE0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2FCC0F-9E9E-4554-92C9-317A57C2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64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6A10E3-3FD8-4D1A-9647-E7A1BBC8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311D3A-96E4-44D2-977B-2737A2A58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E57EB-9BE8-42BC-BECB-D16595611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4C7CE-494F-4D87-820A-F33E8E17C6B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6B5E28-7191-4804-9EAD-1BCC74F3E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BEF38-3609-4E09-9EE3-92A6657B0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DA8CF-1FFB-4CC7-ACB7-725BDBD0F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79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5"/>
          <p:cNvGrpSpPr/>
          <p:nvPr/>
        </p:nvGrpSpPr>
        <p:grpSpPr>
          <a:xfrm>
            <a:off x="753" y="1740"/>
            <a:ext cx="12196520" cy="6878747"/>
            <a:chOff x="0" y="0"/>
            <a:chExt cx="24393038" cy="13757492"/>
          </a:xfrm>
        </p:grpSpPr>
        <p:sp>
          <p:nvSpPr>
            <p:cNvPr id="63" name="Shape 63"/>
            <p:cNvSpPr/>
            <p:nvPr/>
          </p:nvSpPr>
          <p:spPr>
            <a:xfrm>
              <a:off x="0" y="0"/>
              <a:ext cx="24393039" cy="13757493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3371" tIns="43371" rIns="43371" bIns="43371" numCol="1" anchor="ctr">
              <a:noAutofit/>
            </a:bodyPr>
            <a:lstStyle/>
            <a:p>
              <a:pPr defTabSz="867796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7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pic>
          <p:nvPicPr>
            <p:cNvPr id="64" name="image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4393039" cy="13757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2" name="Group 72"/>
          <p:cNvGrpSpPr/>
          <p:nvPr/>
        </p:nvGrpSpPr>
        <p:grpSpPr>
          <a:xfrm>
            <a:off x="2965308" y="2451145"/>
            <a:ext cx="6553486" cy="31445"/>
            <a:chOff x="0" y="0"/>
            <a:chExt cx="13106970" cy="62887"/>
          </a:xfrm>
        </p:grpSpPr>
        <p:sp>
          <p:nvSpPr>
            <p:cNvPr id="70" name="Shape 70"/>
            <p:cNvSpPr/>
            <p:nvPr/>
          </p:nvSpPr>
          <p:spPr>
            <a:xfrm>
              <a:off x="-1" y="-1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3371" tIns="43371" rIns="43371" bIns="43371" numCol="1" anchor="t">
              <a:noAutofit/>
            </a:bodyPr>
            <a:lstStyle/>
            <a:p>
              <a:pPr defTabSz="867796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7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-1" y="62887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3371" tIns="43371" rIns="43371" bIns="43371" numCol="1" anchor="t">
              <a:noAutofit/>
            </a:bodyPr>
            <a:lstStyle/>
            <a:p>
              <a:pPr defTabSz="867796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7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3012941" y="3883356"/>
            <a:ext cx="6553486" cy="31445"/>
            <a:chOff x="0" y="0"/>
            <a:chExt cx="13106970" cy="62887"/>
          </a:xfrm>
        </p:grpSpPr>
        <p:sp>
          <p:nvSpPr>
            <p:cNvPr id="73" name="Shape 73"/>
            <p:cNvSpPr/>
            <p:nvPr/>
          </p:nvSpPr>
          <p:spPr>
            <a:xfrm>
              <a:off x="-1" y="-1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3371" tIns="43371" rIns="43371" bIns="43371" numCol="1" anchor="t">
              <a:noAutofit/>
            </a:bodyPr>
            <a:lstStyle/>
            <a:p>
              <a:pPr defTabSz="867796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7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-1" y="62887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3371" tIns="43371" rIns="43371" bIns="43371" numCol="1" anchor="t">
              <a:noAutofit/>
            </a:bodyPr>
            <a:lstStyle/>
            <a:p>
              <a:pPr defTabSz="867796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7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sp>
        <p:nvSpPr>
          <p:cNvPr id="76" name="Shape 76"/>
          <p:cNvSpPr/>
          <p:nvPr/>
        </p:nvSpPr>
        <p:spPr>
          <a:xfrm>
            <a:off x="2876384" y="2638725"/>
            <a:ext cx="6990089" cy="104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37" tIns="45737" rIns="45737" bIns="45737">
            <a:spAutoFit/>
          </a:bodyPr>
          <a:lstStyle>
            <a:lvl1pPr defTabSz="1735592">
              <a:defRPr sz="12400" b="1">
                <a:solidFill>
                  <a:srgbClr val="2E75B5"/>
                </a:solidFill>
                <a:latin typeface="方正正大黑简体"/>
                <a:ea typeface="方正正大黑简体"/>
                <a:cs typeface="方正正大黑简体"/>
                <a:sym typeface="方正正大黑简体"/>
              </a:defRPr>
            </a:lvl1pPr>
          </a:lstStyle>
          <a:p>
            <a:r>
              <a:rPr lang="en-US" altLang="zh-CN" sz="6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Image Defogging</a:t>
            </a:r>
            <a:endParaRPr sz="62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34" name="Group 134"/>
          <p:cNvGrpSpPr/>
          <p:nvPr/>
        </p:nvGrpSpPr>
        <p:grpSpPr>
          <a:xfrm>
            <a:off x="2965307" y="4136512"/>
            <a:ext cx="4174260" cy="349200"/>
            <a:chOff x="0" y="-1"/>
            <a:chExt cx="8348518" cy="698397"/>
          </a:xfrm>
        </p:grpSpPr>
        <p:sp>
          <p:nvSpPr>
            <p:cNvPr id="132" name="Shape 132"/>
            <p:cNvSpPr/>
            <p:nvPr/>
          </p:nvSpPr>
          <p:spPr>
            <a:xfrm>
              <a:off x="0" y="1"/>
              <a:ext cx="3922999" cy="698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3371" tIns="43371" rIns="43371" bIns="43371" numCol="1" anchor="t">
              <a:spAutoFit/>
            </a:bodyPr>
            <a:lstStyle>
              <a:lvl1pPr algn="l" defTabSz="1735592">
                <a:defRPr sz="3400">
                  <a:solidFill>
                    <a:srgbClr val="808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en-US" altLang="zh-CN" sz="17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Reporter</a:t>
              </a:r>
              <a:r>
                <a:rPr sz="17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：</a:t>
              </a:r>
              <a:r>
                <a:rPr lang="zh-CN" altLang="en-US" sz="1700" dirty="0">
                  <a:latin typeface="Open Sans ExtraBold" panose="020B0906030804020204" pitchFamily="34" charset="0"/>
                  <a:cs typeface="Open Sans ExtraBold" panose="020B0906030804020204" pitchFamily="34" charset="0"/>
                </a:rPr>
                <a:t>王忠安</a:t>
              </a:r>
              <a:endParaRPr sz="17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4371017" y="-1"/>
              <a:ext cx="3977501" cy="698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3371" tIns="43371" rIns="43371" bIns="43371" numCol="1" anchor="t">
              <a:spAutoFit/>
            </a:bodyPr>
            <a:lstStyle/>
            <a:p>
              <a:pPr defTabSz="867796">
                <a:defRPr sz="3400">
                  <a:solidFill>
                    <a:srgbClr val="808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altLang="zh-CN" sz="17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Date</a:t>
              </a:r>
              <a:r>
                <a:rPr sz="17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：20</a:t>
              </a:r>
              <a:r>
                <a:rPr lang="en-US" altLang="zh-CN" sz="17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21</a:t>
              </a:r>
              <a:r>
                <a:rPr sz="17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.</a:t>
              </a:r>
              <a:r>
                <a:rPr lang="en-US" altLang="zh-CN" sz="17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12</a:t>
              </a:r>
              <a:r>
                <a:rPr sz="17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.</a:t>
              </a:r>
              <a:r>
                <a:rPr lang="en-US" altLang="zh-CN" sz="17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27</a:t>
              </a:r>
              <a:endParaRPr sz="17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BD0989E-3668-49FF-8089-A74256F8DCBC}"/>
              </a:ext>
            </a:extLst>
          </p:cNvPr>
          <p:cNvGrpSpPr/>
          <p:nvPr/>
        </p:nvGrpSpPr>
        <p:grpSpPr>
          <a:xfrm>
            <a:off x="-746593" y="-70352"/>
            <a:ext cx="5038276" cy="4568369"/>
            <a:chOff x="-1493186" y="-140704"/>
            <a:chExt cx="10076552" cy="913673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E376D28-5057-4246-A606-70FEF63828F5}"/>
                </a:ext>
              </a:extLst>
            </p:cNvPr>
            <p:cNvGrpSpPr/>
            <p:nvPr/>
          </p:nvGrpSpPr>
          <p:grpSpPr>
            <a:xfrm>
              <a:off x="-18821" y="-140704"/>
              <a:ext cx="8602187" cy="9136738"/>
              <a:chOff x="-18821" y="-140704"/>
              <a:chExt cx="8602187" cy="9136738"/>
            </a:xfrm>
          </p:grpSpPr>
          <p:sp>
            <p:nvSpPr>
              <p:cNvPr id="66" name="Shape 66"/>
              <p:cNvSpPr/>
              <p:nvPr/>
            </p:nvSpPr>
            <p:spPr>
              <a:xfrm rot="5400000">
                <a:off x="-253785" y="158882"/>
                <a:ext cx="9136738" cy="8537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75B5"/>
              </a:solidFill>
              <a:ln w="12700">
                <a:miter lim="400000"/>
              </a:ln>
            </p:spPr>
            <p:txBody>
              <a:bodyPr lIns="43371" tIns="43371" rIns="43371" bIns="43371" anchor="ctr"/>
              <a:lstStyle/>
              <a:p>
                <a:pPr defTabSz="867796">
                  <a:defRPr sz="3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70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  <p:sp>
            <p:nvSpPr>
              <p:cNvPr id="24" name="Shape 158"/>
              <p:cNvSpPr/>
              <p:nvPr/>
            </p:nvSpPr>
            <p:spPr>
              <a:xfrm rot="10800000" flipH="1">
                <a:off x="-18821" y="-765"/>
                <a:ext cx="4790846" cy="2989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7EBF2F">
                  <a:alpha val="72536"/>
                </a:srgbClr>
              </a:solidFill>
              <a:ln w="12700">
                <a:miter lim="400000"/>
              </a:ln>
            </p:spPr>
            <p:txBody>
              <a:bodyPr lIns="25400" tIns="25400" rIns="25400" bIns="25400" anchor="ctr"/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  <p:sp>
          <p:nvSpPr>
            <p:cNvPr id="25" name="Shape 158"/>
            <p:cNvSpPr/>
            <p:nvPr/>
          </p:nvSpPr>
          <p:spPr>
            <a:xfrm rot="18080961" flipH="1">
              <a:off x="-2393919" y="1187944"/>
              <a:ext cx="4790846" cy="2989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2D050">
                <a:alpha val="72536"/>
              </a:srgb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7B39104-EE8D-433D-9665-BE8715915E66}"/>
              </a:ext>
            </a:extLst>
          </p:cNvPr>
          <p:cNvGrpSpPr/>
          <p:nvPr/>
        </p:nvGrpSpPr>
        <p:grpSpPr>
          <a:xfrm>
            <a:off x="4675816" y="3461440"/>
            <a:ext cx="8435457" cy="3498249"/>
            <a:chOff x="9351631" y="6922879"/>
            <a:chExt cx="16870913" cy="6996498"/>
          </a:xfrm>
        </p:grpSpPr>
        <p:sp>
          <p:nvSpPr>
            <p:cNvPr id="67" name="Shape 67"/>
            <p:cNvSpPr/>
            <p:nvPr/>
          </p:nvSpPr>
          <p:spPr>
            <a:xfrm rot="16200000">
              <a:off x="18034851" y="7385197"/>
              <a:ext cx="6842340" cy="5917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</p:spPr>
          <p:txBody>
            <a:bodyPr lIns="43371" tIns="43371" rIns="43371" bIns="43371" anchor="ctr"/>
            <a:lstStyle/>
            <a:p>
              <a:pPr defTabSz="867796">
                <a:defRPr sz="3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7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3" name="Shape 158"/>
            <p:cNvSpPr/>
            <p:nvPr/>
          </p:nvSpPr>
          <p:spPr>
            <a:xfrm flipH="1">
              <a:off x="9351631" y="11281793"/>
              <a:ext cx="15063242" cy="263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EBF2F">
                <a:alpha val="85000"/>
              </a:srgb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6" name="Shape 158"/>
            <p:cNvSpPr/>
            <p:nvPr/>
          </p:nvSpPr>
          <p:spPr>
            <a:xfrm rot="7312829" flipH="1">
              <a:off x="21513157" y="8535284"/>
              <a:ext cx="5805492" cy="3613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2D050">
                <a:alpha val="72536"/>
              </a:srgbClr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sp>
        <p:nvSpPr>
          <p:cNvPr id="28" name="Shape 132">
            <a:extLst>
              <a:ext uri="{FF2B5EF4-FFF2-40B4-BE49-F238E27FC236}">
                <a16:creationId xmlns:a16="http://schemas.microsoft.com/office/drawing/2014/main" id="{D2D5D747-F83A-4BA6-AFCA-86BB64746979}"/>
              </a:ext>
            </a:extLst>
          </p:cNvPr>
          <p:cNvSpPr/>
          <p:nvPr/>
        </p:nvSpPr>
        <p:spPr>
          <a:xfrm>
            <a:off x="2965307" y="4569942"/>
            <a:ext cx="3152659" cy="3491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3371" tIns="43371" rIns="43371" bIns="43371" numCol="1" anchor="t">
            <a:spAutoFit/>
          </a:bodyPr>
          <a:lstStyle>
            <a:lvl1pPr algn="l" defTabSz="1735592">
              <a:defRPr sz="340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17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Group 14</a:t>
            </a:r>
            <a:r>
              <a:rPr sz="17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：</a:t>
            </a:r>
            <a:r>
              <a:rPr lang="zh-CN" altLang="en-US" sz="1700" dirty="0">
                <a:latin typeface="Open Sans ExtraBold" panose="020B0906030804020204" pitchFamily="34" charset="0"/>
                <a:cs typeface="Open Sans ExtraBold" panose="020B0906030804020204" pitchFamily="34" charset="0"/>
              </a:rPr>
              <a:t>王忠安 石帅 魏雪齐</a:t>
            </a:r>
            <a:endParaRPr sz="17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6" presetClass="entr" presetSubtype="3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6" presetClass="entr" presetSubtype="3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6" presetClass="entr" presetSubtype="37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 animBg="1"/>
          <p:bldP spid="2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/>
          <p:nvPr/>
        </p:nvSpPr>
        <p:spPr>
          <a:xfrm>
            <a:off x="441430" y="220271"/>
            <a:ext cx="3693319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en-US" altLang="zh-CN" sz="4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</a:t>
            </a:r>
            <a:r>
              <a:rPr lang="en-US" sz="4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pplication</a:t>
            </a:r>
            <a:endParaRPr sz="4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254" name="Shape 1254"/>
          <p:cNvSpPr/>
          <p:nvPr/>
        </p:nvSpPr>
        <p:spPr>
          <a:xfrm>
            <a:off x="510537" y="1049091"/>
            <a:ext cx="10967429" cy="52112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D02DE46-948F-4215-8D71-0D8558F628FE}"/>
              </a:ext>
            </a:extLst>
          </p:cNvPr>
          <p:cNvGrpSpPr/>
          <p:nvPr/>
        </p:nvGrpSpPr>
        <p:grpSpPr>
          <a:xfrm>
            <a:off x="1669322" y="1363013"/>
            <a:ext cx="8649857" cy="3871979"/>
            <a:chOff x="510537" y="1233211"/>
            <a:chExt cx="8649857" cy="3871979"/>
          </a:xfrm>
        </p:grpSpPr>
        <p:sp>
          <p:nvSpPr>
            <p:cNvPr id="1188" name="Shape 1188"/>
            <p:cNvSpPr/>
            <p:nvPr/>
          </p:nvSpPr>
          <p:spPr>
            <a:xfrm>
              <a:off x="510537" y="1233211"/>
              <a:ext cx="8649857" cy="3871979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FC0CEA6-5EB4-4E1F-97AB-26A81A0BD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753" y="1363013"/>
              <a:ext cx="8332398" cy="3600727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36A55C-4764-44C1-88D0-3552F60B9F04}"/>
              </a:ext>
            </a:extLst>
          </p:cNvPr>
          <p:cNvGrpSpPr/>
          <p:nvPr/>
        </p:nvGrpSpPr>
        <p:grpSpPr>
          <a:xfrm>
            <a:off x="1335764" y="5494987"/>
            <a:ext cx="2489838" cy="930092"/>
            <a:chOff x="1335764" y="5494987"/>
            <a:chExt cx="2489838" cy="93009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F9264B6-7C95-4461-BA95-A811A57CB70C}"/>
                </a:ext>
              </a:extLst>
            </p:cNvPr>
            <p:cNvGrpSpPr/>
            <p:nvPr/>
          </p:nvGrpSpPr>
          <p:grpSpPr>
            <a:xfrm>
              <a:off x="1335764" y="5494987"/>
              <a:ext cx="2489838" cy="930092"/>
              <a:chOff x="510537" y="5463592"/>
              <a:chExt cx="2489838" cy="930092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ECF6B03-6178-4199-AB8B-319EEE328073}"/>
                  </a:ext>
                </a:extLst>
              </p:cNvPr>
              <p:cNvSpPr/>
              <p:nvPr/>
            </p:nvSpPr>
            <p:spPr>
              <a:xfrm>
                <a:off x="510537" y="5463592"/>
                <a:ext cx="857250" cy="8572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87B02EF-5563-4C5A-B4AE-CDFC333527AE}"/>
                  </a:ext>
                </a:extLst>
              </p:cNvPr>
              <p:cNvSpPr txBox="1"/>
              <p:nvPr/>
            </p:nvSpPr>
            <p:spPr>
              <a:xfrm>
                <a:off x="1367787" y="5463592"/>
                <a:ext cx="1368965" cy="3282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rgbClr val="00000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defRPr>
                </a:lvl1pPr>
              </a:lstStyle>
              <a:p>
                <a:r>
                  <a:rPr lang="en-US" altLang="zh-CN" sz="1800" dirty="0"/>
                  <a:t>Upload File</a:t>
                </a:r>
                <a:endParaRPr lang="zh-CN" altLang="en-US" sz="18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8A2C2CD-D9A2-40D1-B8FA-DDECB2FAC3F6}"/>
                  </a:ext>
                </a:extLst>
              </p:cNvPr>
              <p:cNvSpPr txBox="1"/>
              <p:nvPr/>
            </p:nvSpPr>
            <p:spPr>
              <a:xfrm>
                <a:off x="1367787" y="5808909"/>
                <a:ext cx="163258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Select original image with fog</a:t>
                </a:r>
                <a:endParaRPr lang="zh-CN" altLang="en-US" dirty="0"/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ACE4F6D-C91B-4E44-8057-C1D78B937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572" y="5607795"/>
              <a:ext cx="631634" cy="631634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43041F1-25BA-48E5-931F-30A8EE268080}"/>
              </a:ext>
            </a:extLst>
          </p:cNvPr>
          <p:cNvGrpSpPr/>
          <p:nvPr/>
        </p:nvGrpSpPr>
        <p:grpSpPr>
          <a:xfrm>
            <a:off x="4540948" y="5494987"/>
            <a:ext cx="2507126" cy="930092"/>
            <a:chOff x="4540948" y="5494987"/>
            <a:chExt cx="2507126" cy="93009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EA93D4F-2B92-4B9F-84EC-91AF507C8F0C}"/>
                </a:ext>
              </a:extLst>
            </p:cNvPr>
            <p:cNvGrpSpPr/>
            <p:nvPr/>
          </p:nvGrpSpPr>
          <p:grpSpPr>
            <a:xfrm>
              <a:off x="4540949" y="5494987"/>
              <a:ext cx="2507125" cy="930092"/>
              <a:chOff x="510537" y="5463592"/>
              <a:chExt cx="2507125" cy="930092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59BB20-89D2-44CC-82E4-8F70541D8C31}"/>
                  </a:ext>
                </a:extLst>
              </p:cNvPr>
              <p:cNvSpPr/>
              <p:nvPr/>
            </p:nvSpPr>
            <p:spPr>
              <a:xfrm>
                <a:off x="510537" y="5463592"/>
                <a:ext cx="857250" cy="85725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F1AFFCD-5B1E-4549-A445-0202001A4811}"/>
                  </a:ext>
                </a:extLst>
              </p:cNvPr>
              <p:cNvSpPr txBox="1"/>
              <p:nvPr/>
            </p:nvSpPr>
            <p:spPr>
              <a:xfrm>
                <a:off x="1367787" y="5463592"/>
                <a:ext cx="1649875" cy="3282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rgbClr val="00000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defRPr>
                </a:lvl1pPr>
              </a:lstStyle>
              <a:p>
                <a:r>
                  <a:rPr lang="en-US" altLang="zh-CN" sz="1800" dirty="0"/>
                  <a:t>haze removal</a:t>
                </a:r>
                <a:endParaRPr lang="zh-CN" altLang="en-US" sz="1800" dirty="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B23DC51-201E-4B93-AE28-C01F846AA073}"/>
                  </a:ext>
                </a:extLst>
              </p:cNvPr>
              <p:cNvSpPr txBox="1"/>
              <p:nvPr/>
            </p:nvSpPr>
            <p:spPr>
              <a:xfrm>
                <a:off x="1367787" y="5808909"/>
                <a:ext cx="163258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Dark Channel Prior Method</a:t>
                </a:r>
                <a:endParaRPr lang="zh-CN" altLang="en-US" dirty="0"/>
              </a:p>
            </p:txBody>
          </p:sp>
        </p:grpSp>
        <p:pic>
          <p:nvPicPr>
            <p:cNvPr id="32" name="精品剧场-filtered.png">
              <a:extLst>
                <a:ext uri="{FF2B5EF4-FFF2-40B4-BE49-F238E27FC236}">
                  <a16:creationId xmlns:a16="http://schemas.microsoft.com/office/drawing/2014/main" id="{7F83DF97-2234-41C0-B0CB-EF908B54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40948" y="5494987"/>
              <a:ext cx="857251" cy="85725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B4D6E3-1366-419F-A911-FB32D9796698}"/>
              </a:ext>
            </a:extLst>
          </p:cNvPr>
          <p:cNvGrpSpPr/>
          <p:nvPr/>
        </p:nvGrpSpPr>
        <p:grpSpPr>
          <a:xfrm>
            <a:off x="7888037" y="5487681"/>
            <a:ext cx="2637088" cy="937398"/>
            <a:chOff x="7888037" y="5487681"/>
            <a:chExt cx="2637088" cy="93739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4FDA50-AD88-4421-81D4-C04F71BC951E}"/>
                </a:ext>
              </a:extLst>
            </p:cNvPr>
            <p:cNvGrpSpPr/>
            <p:nvPr/>
          </p:nvGrpSpPr>
          <p:grpSpPr>
            <a:xfrm>
              <a:off x="7888037" y="5494987"/>
              <a:ext cx="2637088" cy="930092"/>
              <a:chOff x="510537" y="5463592"/>
              <a:chExt cx="2637088" cy="930092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20F5097-ACC8-48DF-8E4C-A1A809844F1C}"/>
                  </a:ext>
                </a:extLst>
              </p:cNvPr>
              <p:cNvSpPr/>
              <p:nvPr/>
            </p:nvSpPr>
            <p:spPr>
              <a:xfrm>
                <a:off x="510537" y="5463592"/>
                <a:ext cx="857250" cy="8572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CB27DA-C657-4FD5-8516-094318DC8233}"/>
                  </a:ext>
                </a:extLst>
              </p:cNvPr>
              <p:cNvSpPr txBox="1"/>
              <p:nvPr/>
            </p:nvSpPr>
            <p:spPr>
              <a:xfrm>
                <a:off x="1367787" y="5463592"/>
                <a:ext cx="1505797" cy="3282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25400" tIns="25400" rIns="25400" bIns="25400" anchor="ctr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rgbClr val="00000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defRPr>
                </a:lvl1pPr>
              </a:lstStyle>
              <a:p>
                <a:r>
                  <a:rPr lang="en-US" altLang="zh-CN" sz="1800" dirty="0"/>
                  <a:t>FFA removal</a:t>
                </a:r>
                <a:endParaRPr lang="zh-CN" altLang="en-US" sz="1800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95CFB49-5C1C-405D-A118-FE53446F04A5}"/>
                  </a:ext>
                </a:extLst>
              </p:cNvPr>
              <p:cNvSpPr txBox="1"/>
              <p:nvPr/>
            </p:nvSpPr>
            <p:spPr>
              <a:xfrm>
                <a:off x="1367787" y="5808909"/>
                <a:ext cx="177983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Feature Fusion Attention Network</a:t>
                </a:r>
                <a:endParaRPr lang="zh-CN" altLang="en-US" dirty="0"/>
              </a:p>
            </p:txBody>
          </p:sp>
        </p:grpSp>
        <p:pic>
          <p:nvPicPr>
            <p:cNvPr id="34" name="iconfont.png">
              <a:extLst>
                <a:ext uri="{FF2B5EF4-FFF2-40B4-BE49-F238E27FC236}">
                  <a16:creationId xmlns:a16="http://schemas.microsoft.com/office/drawing/2014/main" id="{ADB856F4-7EAC-47DB-89AE-DB0616776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905324" y="5487681"/>
              <a:ext cx="857250" cy="857250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" grpId="0" animBg="1"/>
      <p:bldP spid="12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roup 1588"/>
          <p:cNvGrpSpPr/>
          <p:nvPr/>
        </p:nvGrpSpPr>
        <p:grpSpPr>
          <a:xfrm>
            <a:off x="753" y="1740"/>
            <a:ext cx="12196520" cy="6878747"/>
            <a:chOff x="0" y="0"/>
            <a:chExt cx="24393038" cy="13757492"/>
          </a:xfrm>
        </p:grpSpPr>
        <p:sp>
          <p:nvSpPr>
            <p:cNvPr id="1586" name="Shape 1586"/>
            <p:cNvSpPr/>
            <p:nvPr/>
          </p:nvSpPr>
          <p:spPr>
            <a:xfrm>
              <a:off x="0" y="0"/>
              <a:ext cx="24393039" cy="13757493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3371" tIns="43371" rIns="43371" bIns="43371" numCol="1" anchor="ctr">
              <a:noAutofit/>
            </a:bodyPr>
            <a:lstStyle/>
            <a:p>
              <a:pPr defTabSz="867796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700"/>
            </a:p>
          </p:txBody>
        </p:sp>
        <p:pic>
          <p:nvPicPr>
            <p:cNvPr id="1587" name="image2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393039" cy="13757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89" name="Shape 1589"/>
          <p:cNvSpPr/>
          <p:nvPr/>
        </p:nvSpPr>
        <p:spPr>
          <a:xfrm rot="5400000">
            <a:off x="-332747" y="335241"/>
            <a:ext cx="4935780" cy="426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/>
          </a:p>
        </p:txBody>
      </p:sp>
      <p:sp>
        <p:nvSpPr>
          <p:cNvPr id="1590" name="Shape 1590"/>
          <p:cNvSpPr/>
          <p:nvPr/>
        </p:nvSpPr>
        <p:spPr>
          <a:xfrm rot="16200000">
            <a:off x="9017426" y="3692599"/>
            <a:ext cx="3421170" cy="2958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/>
          </a:p>
        </p:txBody>
      </p:sp>
      <p:sp>
        <p:nvSpPr>
          <p:cNvPr id="1591" name="Shape 1591"/>
          <p:cNvSpPr/>
          <p:nvPr/>
        </p:nvSpPr>
        <p:spPr>
          <a:xfrm flipH="1">
            <a:off x="753" y="641211"/>
            <a:ext cx="3993514" cy="4514406"/>
          </a:xfrm>
          <a:prstGeom prst="line">
            <a:avLst/>
          </a:prstGeom>
          <a:ln w="3175">
            <a:solidFill>
              <a:srgbClr val="32AC71"/>
            </a:solidFill>
            <a:miter/>
          </a:ln>
        </p:spPr>
        <p:txBody>
          <a:bodyPr lIns="43371" tIns="43371" rIns="43371" bIns="43371"/>
          <a:lstStyle/>
          <a:p>
            <a:pPr defTabSz="867796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/>
          </a:p>
        </p:txBody>
      </p:sp>
      <p:sp>
        <p:nvSpPr>
          <p:cNvPr id="1592" name="Shape 1592"/>
          <p:cNvSpPr/>
          <p:nvPr/>
        </p:nvSpPr>
        <p:spPr>
          <a:xfrm flipH="1">
            <a:off x="8934742" y="3331683"/>
            <a:ext cx="3080395" cy="3526317"/>
          </a:xfrm>
          <a:prstGeom prst="line">
            <a:avLst/>
          </a:prstGeom>
          <a:ln w="3175">
            <a:solidFill>
              <a:srgbClr val="32AC71"/>
            </a:solidFill>
            <a:miter/>
          </a:ln>
        </p:spPr>
        <p:txBody>
          <a:bodyPr lIns="43371" tIns="43371" rIns="43371" bIns="43371"/>
          <a:lstStyle/>
          <a:p>
            <a:pPr defTabSz="867796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/>
          </a:p>
        </p:txBody>
      </p:sp>
      <p:grpSp>
        <p:nvGrpSpPr>
          <p:cNvPr id="1595" name="Group 1595"/>
          <p:cNvGrpSpPr/>
          <p:nvPr/>
        </p:nvGrpSpPr>
        <p:grpSpPr>
          <a:xfrm>
            <a:off x="3012941" y="3081341"/>
            <a:ext cx="6553486" cy="31445"/>
            <a:chOff x="0" y="0"/>
            <a:chExt cx="13106970" cy="62887"/>
          </a:xfrm>
        </p:grpSpPr>
        <p:sp>
          <p:nvSpPr>
            <p:cNvPr id="1593" name="Shape 1593"/>
            <p:cNvSpPr/>
            <p:nvPr/>
          </p:nvSpPr>
          <p:spPr>
            <a:xfrm>
              <a:off x="-1" y="-1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3371" tIns="43371" rIns="43371" bIns="43371" numCol="1" anchor="t">
              <a:noAutofit/>
            </a:bodyPr>
            <a:lstStyle/>
            <a:p>
              <a:pPr defTabSz="867796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700"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-1" y="62887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3371" tIns="43371" rIns="43371" bIns="43371" numCol="1" anchor="t">
              <a:noAutofit/>
            </a:bodyPr>
            <a:lstStyle/>
            <a:p>
              <a:pPr defTabSz="867796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700"/>
            </a:p>
          </p:txBody>
        </p:sp>
      </p:grpSp>
      <p:grpSp>
        <p:nvGrpSpPr>
          <p:cNvPr id="1598" name="Group 1598"/>
          <p:cNvGrpSpPr/>
          <p:nvPr/>
        </p:nvGrpSpPr>
        <p:grpSpPr>
          <a:xfrm>
            <a:off x="3012941" y="4388432"/>
            <a:ext cx="6553486" cy="31445"/>
            <a:chOff x="0" y="0"/>
            <a:chExt cx="13106970" cy="62887"/>
          </a:xfrm>
        </p:grpSpPr>
        <p:sp>
          <p:nvSpPr>
            <p:cNvPr id="1596" name="Shape 1596"/>
            <p:cNvSpPr/>
            <p:nvPr/>
          </p:nvSpPr>
          <p:spPr>
            <a:xfrm>
              <a:off x="-1" y="-1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3371" tIns="43371" rIns="43371" bIns="43371" numCol="1" anchor="t">
              <a:noAutofit/>
            </a:bodyPr>
            <a:lstStyle/>
            <a:p>
              <a:pPr defTabSz="867796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700"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-1" y="62887"/>
              <a:ext cx="13106972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3371" tIns="43371" rIns="43371" bIns="43371" numCol="1" anchor="t">
              <a:noAutofit/>
            </a:bodyPr>
            <a:lstStyle/>
            <a:p>
              <a:pPr defTabSz="867796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700"/>
            </a:p>
          </p:txBody>
        </p:sp>
      </p:grpSp>
      <p:sp>
        <p:nvSpPr>
          <p:cNvPr id="1599" name="Shape 1599"/>
          <p:cNvSpPr/>
          <p:nvPr/>
        </p:nvSpPr>
        <p:spPr>
          <a:xfrm>
            <a:off x="4817628" y="3253926"/>
            <a:ext cx="2944110" cy="104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37" tIns="45737" rIns="45737" bIns="45737">
            <a:spAutoFit/>
          </a:bodyPr>
          <a:lstStyle>
            <a:lvl1pPr defTabSz="1735592">
              <a:defRPr sz="12400" b="1">
                <a:solidFill>
                  <a:srgbClr val="2E75B5"/>
                </a:solidFill>
                <a:latin typeface="方正正大黑简体"/>
                <a:ea typeface="方正正大黑简体"/>
                <a:cs typeface="方正正大黑简体"/>
                <a:sym typeface="方正正大黑简体"/>
              </a:defRPr>
            </a:lvl1pPr>
          </a:lstStyle>
          <a:p>
            <a:r>
              <a:rPr lang="en-US" sz="6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Thanks</a:t>
            </a:r>
            <a:endParaRPr sz="62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41430" y="220271"/>
            <a:ext cx="4044890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en-US" altLang="zh-CN" sz="4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Introduction</a:t>
            </a:r>
            <a:endParaRPr sz="4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510537" y="1049091"/>
            <a:ext cx="10967429" cy="52112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3A51011-3313-47CD-A0E8-A27D3E671836}"/>
              </a:ext>
            </a:extLst>
          </p:cNvPr>
          <p:cNvGrpSpPr/>
          <p:nvPr/>
        </p:nvGrpSpPr>
        <p:grpSpPr>
          <a:xfrm>
            <a:off x="0" y="1774353"/>
            <a:ext cx="12192000" cy="4484240"/>
            <a:chOff x="-176056" y="3548706"/>
            <a:chExt cx="24560056" cy="8968480"/>
          </a:xfrm>
        </p:grpSpPr>
        <p:sp>
          <p:nvSpPr>
            <p:cNvPr id="275" name="Shape 275"/>
            <p:cNvSpPr/>
            <p:nvPr/>
          </p:nvSpPr>
          <p:spPr>
            <a:xfrm>
              <a:off x="-176056" y="3548706"/>
              <a:ext cx="24560056" cy="8968480"/>
            </a:xfrm>
            <a:prstGeom prst="rect">
              <a:avLst/>
            </a:prstGeom>
            <a:solidFill>
              <a:srgbClr val="2E75B5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1239199" y="4084948"/>
              <a:ext cx="4298004" cy="1210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>
                <a:defRPr sz="7200">
                  <a:solidFill>
                    <a:srgbClr val="FFFF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r>
                <a:rPr lang="en-US" altLang="zh-CN" sz="3600" dirty="0">
                  <a:latin typeface="Georgia" panose="02040502050405020303" pitchFamily="18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Defogging</a:t>
              </a:r>
              <a:endParaRPr sz="3600" dirty="0">
                <a:latin typeface="Georgia" panose="02040502050405020303" pitchFamily="18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1239199" y="5857046"/>
              <a:ext cx="9173546" cy="19492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>
                <a:defRPr sz="4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algn="just"/>
              <a:r>
                <a:rPr lang="en-US" sz="2000" dirty="0">
                  <a:latin typeface="Georgia" panose="02040502050405020303" pitchFamily="18" charset="0"/>
                  <a:ea typeface="Open Sans ExtraBold" panose="020B0906030804020204" pitchFamily="34" charset="0"/>
                  <a:cs typeface="Segoe UI" panose="020B0502040204020203" pitchFamily="34" charset="0"/>
                </a:rPr>
                <a:t>Defogging is highly desired in consumer/computational photography and computer vision applications.</a:t>
              </a:r>
              <a:endParaRPr sz="2000" dirty="0">
                <a:latin typeface="Georgia" panose="02040502050405020303" pitchFamily="18" charset="0"/>
                <a:ea typeface="Open Sans ExtraBold" panose="020B0906030804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1239199" y="8367808"/>
              <a:ext cx="9173546" cy="26879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algn="l">
                <a:defRPr sz="4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lang="en-US" altLang="zh-CN" sz="2100" dirty="0">
                  <a:latin typeface="Georgia" panose="02040502050405020303" pitchFamily="18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Heiti SC Light"/>
                </a:rPr>
                <a:t>R</a:t>
              </a:r>
              <a:r>
                <a:rPr lang="en-US" sz="2100" dirty="0">
                  <a:latin typeface="Georgia" panose="02040502050405020303" pitchFamily="18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Heiti SC Light"/>
                </a:rPr>
                <a:t>emoving </a:t>
              </a:r>
              <a:r>
                <a:rPr lang="en-US" altLang="zh-CN" sz="2100" dirty="0">
                  <a:latin typeface="Georgia" panose="02040502050405020303" pitchFamily="18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Heiti SC Light"/>
                </a:rPr>
                <a:t>fog</a:t>
              </a:r>
              <a:r>
                <a:rPr lang="en-US" sz="2100" dirty="0">
                  <a:latin typeface="Georgia" panose="02040502050405020303" pitchFamily="18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Heiti SC Light"/>
                </a:rPr>
                <a:t> can significantly increase the visibility of the scene and correct the color shift caused by the </a:t>
              </a:r>
              <a:r>
                <a:rPr lang="en-US" sz="2100" dirty="0" err="1">
                  <a:latin typeface="Georgia" panose="02040502050405020303" pitchFamily="18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Heiti SC Light"/>
                </a:rPr>
                <a:t>airlight</a:t>
              </a:r>
              <a:r>
                <a:rPr lang="en-US" sz="2100" dirty="0">
                  <a:latin typeface="Georgia" panose="02040502050405020303" pitchFamily="18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Heiti SC Light"/>
                </a:rPr>
                <a:t>.</a:t>
              </a:r>
              <a:endParaRPr sz="2100" dirty="0">
                <a:latin typeface="Georgia" panose="02040502050405020303" pitchFamily="18" charset="0"/>
                <a:ea typeface="Open Sans ExtraBold" panose="020B0906030804020204" pitchFamily="34" charset="0"/>
                <a:cs typeface="Open Sans ExtraBold" panose="020B0906030804020204" pitchFamily="34" charset="0"/>
                <a:sym typeface="Heiti SC Light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1413745" y="5643175"/>
              <a:ext cx="6014191" cy="47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9960" y="3548706"/>
              <a:ext cx="13524038" cy="89319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/>
      <p:bldP spid="3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583" y="0"/>
            <a:ext cx="5484465" cy="6858000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3646796-4C63-4117-9885-B8508CF5D7DC}"/>
              </a:ext>
            </a:extLst>
          </p:cNvPr>
          <p:cNvGrpSpPr/>
          <p:nvPr/>
        </p:nvGrpSpPr>
        <p:grpSpPr>
          <a:xfrm>
            <a:off x="4954456" y="2220700"/>
            <a:ext cx="6356769" cy="817419"/>
            <a:chOff x="11296246" y="3048165"/>
            <a:chExt cx="12713538" cy="1634837"/>
          </a:xfrm>
        </p:grpSpPr>
        <p:sp>
          <p:nvSpPr>
            <p:cNvPr id="6" name="Shape 142"/>
            <p:cNvSpPr/>
            <p:nvPr/>
          </p:nvSpPr>
          <p:spPr>
            <a:xfrm>
              <a:off x="11296246" y="3048165"/>
              <a:ext cx="1634837" cy="1634837"/>
            </a:xfrm>
            <a:prstGeom prst="ellipse">
              <a:avLst/>
            </a:prstGeom>
            <a:solidFill>
              <a:srgbClr val="2E75B6"/>
            </a:solidFill>
            <a:ln w="12700">
              <a:miter lim="400000"/>
            </a:ln>
          </p:spPr>
          <p:txBody>
            <a:bodyPr tIns="45720" bIns="45720" anchor="ctr"/>
            <a:lstStyle/>
            <a:p>
              <a:pPr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" name="Shape 143"/>
            <p:cNvSpPr/>
            <p:nvPr/>
          </p:nvSpPr>
          <p:spPr>
            <a:xfrm>
              <a:off x="11666478" y="3183957"/>
              <a:ext cx="665020" cy="1292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tIns="45720" bIns="45720">
              <a:spAutoFit/>
            </a:bodyPr>
            <a:lstStyle>
              <a:lvl1pPr algn="l" defTabSz="1828800">
                <a:defRPr sz="7200" b="1">
                  <a:solidFill>
                    <a:srgbClr val="FFFFFF"/>
                  </a:solidFill>
                  <a:latin typeface="Segoe UI Black"/>
                  <a:ea typeface="Segoe UI Black"/>
                  <a:cs typeface="Segoe UI Black"/>
                  <a:sym typeface="Segoe UI Black"/>
                </a:defRPr>
              </a:lvl1pPr>
            </a:lstStyle>
            <a:p>
              <a:r>
                <a:rPr sz="3600" dirty="0"/>
                <a:t>1</a:t>
              </a:r>
            </a:p>
          </p:txBody>
        </p:sp>
        <p:sp>
          <p:nvSpPr>
            <p:cNvPr id="14" name="Shape 152"/>
            <p:cNvSpPr/>
            <p:nvPr/>
          </p:nvSpPr>
          <p:spPr>
            <a:xfrm>
              <a:off x="13531490" y="3399399"/>
              <a:ext cx="10478294" cy="861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tIns="45720" bIns="45720">
              <a:spAutoFit/>
            </a:bodyPr>
            <a:lstStyle>
              <a:lvl1pPr algn="l" defTabSz="1828800">
                <a:defRPr sz="6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pPr algn="just"/>
              <a:r>
                <a:rPr lang="en-US" sz="2200" b="1" dirty="0">
                  <a:latin typeface="Georgia" panose="02040502050405020303" pitchFamily="18" charset="0"/>
                </a:rPr>
                <a:t>Dark Channel Prior</a:t>
              </a:r>
              <a:endParaRPr sz="2200" b="1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53EF68F-74C8-44EF-9F5D-EEC5D4F970BD}"/>
              </a:ext>
            </a:extLst>
          </p:cNvPr>
          <p:cNvGrpSpPr/>
          <p:nvPr/>
        </p:nvGrpSpPr>
        <p:grpSpPr>
          <a:xfrm>
            <a:off x="4954455" y="4030797"/>
            <a:ext cx="6619320" cy="817419"/>
            <a:chOff x="11296246" y="5521661"/>
            <a:chExt cx="13238640" cy="1634837"/>
          </a:xfrm>
        </p:grpSpPr>
        <p:sp>
          <p:nvSpPr>
            <p:cNvPr id="8" name="Shape 144"/>
            <p:cNvSpPr/>
            <p:nvPr/>
          </p:nvSpPr>
          <p:spPr>
            <a:xfrm>
              <a:off x="11296246" y="5521661"/>
              <a:ext cx="1634837" cy="1634837"/>
            </a:xfrm>
            <a:prstGeom prst="ellipse">
              <a:avLst/>
            </a:prstGeom>
            <a:solidFill>
              <a:srgbClr val="2E75B6"/>
            </a:solidFill>
            <a:ln w="12700">
              <a:miter lim="400000"/>
            </a:ln>
          </p:spPr>
          <p:txBody>
            <a:bodyPr tIns="45720" bIns="45720" anchor="ctr"/>
            <a:lstStyle/>
            <a:p>
              <a:pPr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dirty="0"/>
            </a:p>
          </p:txBody>
        </p:sp>
        <p:sp>
          <p:nvSpPr>
            <p:cNvPr id="9" name="Shape 145"/>
            <p:cNvSpPr/>
            <p:nvPr/>
          </p:nvSpPr>
          <p:spPr>
            <a:xfrm>
              <a:off x="11666478" y="5660851"/>
              <a:ext cx="665020" cy="1292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tIns="45720" bIns="45720">
              <a:spAutoFit/>
            </a:bodyPr>
            <a:lstStyle>
              <a:lvl1pPr algn="l" defTabSz="1828800">
                <a:defRPr sz="7200" b="1">
                  <a:solidFill>
                    <a:srgbClr val="FFFFFF"/>
                  </a:solidFill>
                  <a:latin typeface="Segoe UI Black"/>
                  <a:ea typeface="Segoe UI Black"/>
                  <a:cs typeface="Segoe UI Black"/>
                  <a:sym typeface="Segoe UI Black"/>
                </a:defRPr>
              </a:lvl1pPr>
            </a:lstStyle>
            <a:p>
              <a:r>
                <a:rPr sz="3600" dirty="0"/>
                <a:t>2</a:t>
              </a:r>
            </a:p>
          </p:txBody>
        </p:sp>
        <p:sp>
          <p:nvSpPr>
            <p:cNvPr id="15" name="Shape 153"/>
            <p:cNvSpPr/>
            <p:nvPr/>
          </p:nvSpPr>
          <p:spPr>
            <a:xfrm>
              <a:off x="13531488" y="5908191"/>
              <a:ext cx="11003398" cy="861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tIns="45720" bIns="45720">
              <a:spAutoFit/>
            </a:bodyPr>
            <a:lstStyle>
              <a:lvl1pPr algn="l" defTabSz="1828800">
                <a:defRPr sz="6600">
                  <a:solidFill>
                    <a:srgbClr val="2E75B6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pPr algn="just"/>
              <a:r>
                <a:rPr lang="en-US" altLang="zh-CN" sz="2200" b="1" dirty="0">
                  <a:latin typeface="Georgia" panose="02040502050405020303" pitchFamily="18" charset="0"/>
                </a:rPr>
                <a:t>Feature Fusion Attention Network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A1B9F76-A4BD-4B07-88E1-DB5E18F21AA9}"/>
              </a:ext>
            </a:extLst>
          </p:cNvPr>
          <p:cNvGrpSpPr/>
          <p:nvPr/>
        </p:nvGrpSpPr>
        <p:grpSpPr>
          <a:xfrm>
            <a:off x="2190036" y="816625"/>
            <a:ext cx="3159322" cy="944018"/>
            <a:chOff x="4202991" y="3091082"/>
            <a:chExt cx="6318644" cy="1888036"/>
          </a:xfrm>
        </p:grpSpPr>
        <p:sp>
          <p:nvSpPr>
            <p:cNvPr id="3" name="矩形 2"/>
            <p:cNvSpPr/>
            <p:nvPr/>
          </p:nvSpPr>
          <p:spPr>
            <a:xfrm>
              <a:off x="5355771" y="4230196"/>
              <a:ext cx="4376058" cy="748922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zh-CN" altLang="en-US" sz="21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02991" y="3091082"/>
              <a:ext cx="6318644" cy="1764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r>
                <a:rPr lang="en-US" altLang="zh-CN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  <a:sym typeface="Palatino"/>
                </a:rPr>
                <a:t>Methods</a:t>
              </a:r>
              <a:endPara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ExtraBold" panose="020B0906030804020204" pitchFamily="34" charset="0"/>
                <a:ea typeface="SimHei" charset="-122"/>
                <a:cs typeface="Open Sans ExtraBold" panose="020B0906030804020204" pitchFamily="34" charset="0"/>
                <a:sym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771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5692740"/>
            <a:ext cx="12196520" cy="1168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 dirty="0"/>
          </a:p>
        </p:txBody>
      </p:sp>
      <p:sp>
        <p:nvSpPr>
          <p:cNvPr id="158" name="Shape 158"/>
          <p:cNvSpPr/>
          <p:nvPr/>
        </p:nvSpPr>
        <p:spPr>
          <a:xfrm flipH="1">
            <a:off x="4664898" y="6301211"/>
            <a:ext cx="7527101" cy="56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EBF2F">
              <a:alpha val="72536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59" name="Shape 159"/>
          <p:cNvSpPr/>
          <p:nvPr/>
        </p:nvSpPr>
        <p:spPr>
          <a:xfrm>
            <a:off x="5042488" y="1946559"/>
            <a:ext cx="265523" cy="1210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3371" tIns="43371" rIns="43371" bIns="43371">
            <a:spAutoFit/>
          </a:bodyPr>
          <a:lstStyle/>
          <a:p>
            <a:pPr marL="173258" lvl="1" indent="-264540" defTabSz="867796">
              <a:defRPr sz="3600" b="1">
                <a:solidFill>
                  <a:srgbClr val="78C16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600"/>
          </a:p>
          <a:p>
            <a:pPr marL="173258" lvl="1" indent="-264540" defTabSz="867796">
              <a:defRPr sz="9400">
                <a:solidFill>
                  <a:srgbClr val="F0D04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4700"/>
              <a:t> </a:t>
            </a:r>
          </a:p>
        </p:txBody>
      </p:sp>
      <p:sp>
        <p:nvSpPr>
          <p:cNvPr id="17" name="Shape 281">
            <a:extLst>
              <a:ext uri="{FF2B5EF4-FFF2-40B4-BE49-F238E27FC236}">
                <a16:creationId xmlns:a16="http://schemas.microsoft.com/office/drawing/2014/main" id="{540302EC-6EA3-4B8C-9941-34877E3223C7}"/>
              </a:ext>
            </a:extLst>
          </p:cNvPr>
          <p:cNvSpPr/>
          <p:nvPr/>
        </p:nvSpPr>
        <p:spPr>
          <a:xfrm>
            <a:off x="441430" y="220271"/>
            <a:ext cx="6057749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en-US" altLang="zh-CN" sz="4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Dark Channel Prior</a:t>
            </a:r>
          </a:p>
        </p:txBody>
      </p:sp>
      <p:sp>
        <p:nvSpPr>
          <p:cNvPr id="18" name="Shape 337">
            <a:extLst>
              <a:ext uri="{FF2B5EF4-FFF2-40B4-BE49-F238E27FC236}">
                <a16:creationId xmlns:a16="http://schemas.microsoft.com/office/drawing/2014/main" id="{E5A8EBA0-E223-4689-80EC-BF3239A1EEAF}"/>
              </a:ext>
            </a:extLst>
          </p:cNvPr>
          <p:cNvSpPr/>
          <p:nvPr/>
        </p:nvSpPr>
        <p:spPr>
          <a:xfrm>
            <a:off x="510537" y="1049091"/>
            <a:ext cx="10967429" cy="52112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A86D65-0608-403C-B39D-6B60DAD8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61" y="2030184"/>
            <a:ext cx="3981450" cy="4953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C67F39-7201-41BD-83DF-97922C35A9E3}"/>
              </a:ext>
            </a:extLst>
          </p:cNvPr>
          <p:cNvSpPr txBox="1"/>
          <p:nvPr/>
        </p:nvSpPr>
        <p:spPr>
          <a:xfrm>
            <a:off x="510537" y="1484894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Georgia" panose="02040502050405020303" pitchFamily="18" charset="0"/>
              </a:rPr>
              <a:t>The model</a:t>
            </a:r>
            <a:r>
              <a:rPr lang="zh-CN" altLang="en-US" sz="2400" b="1" dirty="0">
                <a:latin typeface="Georgia" panose="02040502050405020303" pitchFamily="18" charset="0"/>
              </a:rPr>
              <a:t>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BA9488-9E8F-49A1-804A-84A0D02E84D2}"/>
              </a:ext>
            </a:extLst>
          </p:cNvPr>
          <p:cNvSpPr txBox="1"/>
          <p:nvPr/>
        </p:nvSpPr>
        <p:spPr>
          <a:xfrm>
            <a:off x="441430" y="2718882"/>
            <a:ext cx="2540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Georgia" panose="02040502050405020303" pitchFamily="18" charset="0"/>
              </a:rPr>
              <a:t> Dark channel</a:t>
            </a:r>
            <a:r>
              <a:rPr lang="zh-CN" altLang="en-US" sz="2400" b="1" dirty="0">
                <a:latin typeface="Georgia" panose="02040502050405020303" pitchFamily="18" charset="0"/>
              </a:rPr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840B67-DA60-4918-ABEB-FAF57A3C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61" y="3345943"/>
            <a:ext cx="3981450" cy="6974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391944-B918-42B3-9DD7-37F086F3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20" y="4830093"/>
            <a:ext cx="1428581" cy="4611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F1303E7-D144-4AEB-AC49-F62708C8DF69}"/>
              </a:ext>
            </a:extLst>
          </p:cNvPr>
          <p:cNvSpPr txBox="1"/>
          <p:nvPr/>
        </p:nvSpPr>
        <p:spPr>
          <a:xfrm>
            <a:off x="441430" y="4231833"/>
            <a:ext cx="336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Georgia" panose="02040502050405020303" pitchFamily="18" charset="0"/>
              </a:rPr>
              <a:t> Dark channel prior</a:t>
            </a:r>
            <a:r>
              <a:rPr lang="zh-CN" altLang="en-US" sz="2400" b="1" dirty="0">
                <a:latin typeface="Georgia" panose="02040502050405020303" pitchFamily="18" charset="0"/>
              </a:rPr>
              <a:t>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800813-6FF8-4715-8234-00014CD31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304" y="1864843"/>
            <a:ext cx="3681010" cy="825982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882DBCA-E496-4A0F-85F0-D66E3AF42C2F}"/>
              </a:ext>
            </a:extLst>
          </p:cNvPr>
          <p:cNvCxnSpPr>
            <a:cxnSpLocks/>
          </p:cNvCxnSpPr>
          <p:nvPr/>
        </p:nvCxnSpPr>
        <p:spPr>
          <a:xfrm>
            <a:off x="5595081" y="1347705"/>
            <a:ext cx="17493" cy="46003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97CEECC-557D-4FAA-9D18-33F1C1A6EC70}"/>
              </a:ext>
            </a:extLst>
          </p:cNvPr>
          <p:cNvSpPr txBox="1"/>
          <p:nvPr/>
        </p:nvSpPr>
        <p:spPr>
          <a:xfrm>
            <a:off x="5664017" y="1406219"/>
            <a:ext cx="6003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Georgia" panose="02040502050405020303" pitchFamily="18" charset="0"/>
              </a:rPr>
              <a:t>Assume that A is given and t(x) is constant</a:t>
            </a:r>
            <a:r>
              <a:rPr lang="zh-CN" altLang="en-US" sz="2000" b="1" dirty="0">
                <a:latin typeface="Georgia" panose="02040502050405020303" pitchFamily="18" charset="0"/>
              </a:rPr>
              <a:t>：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648FB7F9-1A0E-469E-9563-1F7E57B26F0A}"/>
              </a:ext>
            </a:extLst>
          </p:cNvPr>
          <p:cNvSpPr/>
          <p:nvPr/>
        </p:nvSpPr>
        <p:spPr>
          <a:xfrm>
            <a:off x="8531690" y="2690593"/>
            <a:ext cx="281376" cy="2696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7C61D7-22CF-465E-84E6-E466EE71459D}"/>
              </a:ext>
            </a:extLst>
          </p:cNvPr>
          <p:cNvSpPr txBox="1"/>
          <p:nvPr/>
        </p:nvSpPr>
        <p:spPr>
          <a:xfrm>
            <a:off x="6091765" y="2656120"/>
            <a:ext cx="2479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 the minimum operators</a:t>
            </a:r>
            <a:endParaRPr lang="zh-CN" alt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63837F0-4F6C-41B5-B907-99B8F5762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987" y="3029147"/>
            <a:ext cx="4516452" cy="107202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22B1161-3DFB-49D5-9225-BEC7B530A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355" y="4415845"/>
            <a:ext cx="3276045" cy="724318"/>
          </a:xfrm>
          <a:prstGeom prst="rect">
            <a:avLst/>
          </a:prstGeom>
        </p:spPr>
      </p:pic>
      <p:sp>
        <p:nvSpPr>
          <p:cNvPr id="26" name="箭头: 下 25">
            <a:extLst>
              <a:ext uri="{FF2B5EF4-FFF2-40B4-BE49-F238E27FC236}">
                <a16:creationId xmlns:a16="http://schemas.microsoft.com/office/drawing/2014/main" id="{A644FC82-B215-48B8-9867-A62C64F80467}"/>
              </a:ext>
            </a:extLst>
          </p:cNvPr>
          <p:cNvSpPr/>
          <p:nvPr/>
        </p:nvSpPr>
        <p:spPr>
          <a:xfrm>
            <a:off x="8525112" y="4081132"/>
            <a:ext cx="281376" cy="2696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D6E4EC-1691-46B8-9B4E-D6C0883659DD}"/>
              </a:ext>
            </a:extLst>
          </p:cNvPr>
          <p:cNvSpPr txBox="1"/>
          <p:nvPr/>
        </p:nvSpPr>
        <p:spPr>
          <a:xfrm>
            <a:off x="5986074" y="4043423"/>
            <a:ext cx="25847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Due to the dark channel prior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53D7A4-0B6A-43D8-9E9C-C3A5B6520C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9920" y="5444825"/>
            <a:ext cx="3551759" cy="734229"/>
          </a:xfrm>
          <a:prstGeom prst="rect">
            <a:avLst/>
          </a:prstGeom>
        </p:spPr>
      </p:pic>
      <p:sp>
        <p:nvSpPr>
          <p:cNvPr id="25" name="箭头: 下 24">
            <a:extLst>
              <a:ext uri="{FF2B5EF4-FFF2-40B4-BE49-F238E27FC236}">
                <a16:creationId xmlns:a16="http://schemas.microsoft.com/office/drawing/2014/main" id="{FBEECE86-0E46-4B1F-835C-6CB278A249EA}"/>
              </a:ext>
            </a:extLst>
          </p:cNvPr>
          <p:cNvSpPr/>
          <p:nvPr/>
        </p:nvSpPr>
        <p:spPr>
          <a:xfrm>
            <a:off x="8570809" y="5246415"/>
            <a:ext cx="281376" cy="2696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77EAF92-82BE-4E34-A8F2-F046D1634B9F}"/>
                  </a:ext>
                </a:extLst>
              </p:cNvPr>
              <p:cNvSpPr/>
              <p:nvPr/>
            </p:nvSpPr>
            <p:spPr>
              <a:xfrm>
                <a:off x="5946955" y="5052230"/>
                <a:ext cx="258473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CN" sz="160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Introducing a constant parameter </a:t>
                </a:r>
                <a14:m>
                  <m:oMath xmlns:m="http://schemas.openxmlformats.org/officeDocument/2006/math">
                    <m:r>
                      <a:rPr lang="zh-CN" altLang="en-US" sz="160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𝜔</m:t>
                    </m:r>
                    <m:r>
                      <a:rPr lang="en-US" altLang="zh-CN" sz="160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(</m:t>
                    </m:r>
                  </m:oMath>
                </a14:m>
                <a:r>
                  <a:rPr lang="en-US" altLang="zh-CN" sz="160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0&lt;</a:t>
                </a:r>
                <a14:m>
                  <m:oMath xmlns:m="http://schemas.openxmlformats.org/officeDocument/2006/math">
                    <m:r>
                      <a:rPr lang="zh-CN" altLang="en-US" sz="160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𝜔</m:t>
                    </m:r>
                  </m:oMath>
                </a14:m>
                <a:r>
                  <a:rPr lang="en-US" altLang="zh-CN" sz="160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&lt;1)</a:t>
                </a:r>
                <a:endParaRPr lang="zh-CN" altLang="en-US" sz="16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77EAF92-82BE-4E34-A8F2-F046D1634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55" y="5052230"/>
                <a:ext cx="2584735" cy="584775"/>
              </a:xfrm>
              <a:prstGeom prst="rect">
                <a:avLst/>
              </a:prstGeom>
              <a:blipFill>
                <a:blip r:embed="rId9"/>
                <a:stretch>
                  <a:fillRect t="-3125" r="-424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98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7" grpId="0" animBg="1"/>
      <p:bldP spid="18" grpId="0" animBg="1"/>
      <p:bldP spid="3" grpId="0"/>
      <p:bldP spid="10" grpId="0"/>
      <p:bldP spid="13" grpId="0"/>
      <p:bldP spid="19" grpId="0"/>
      <p:bldP spid="12" grpId="0" animBg="1"/>
      <p:bldP spid="21" grpId="0"/>
      <p:bldP spid="26" grpId="0" animBg="1"/>
      <p:bldP spid="28" grpId="0"/>
      <p:bldP spid="25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5353112"/>
            <a:ext cx="12196520" cy="1508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 dirty="0"/>
          </a:p>
        </p:txBody>
      </p:sp>
      <p:sp>
        <p:nvSpPr>
          <p:cNvPr id="158" name="Shape 158"/>
          <p:cNvSpPr/>
          <p:nvPr/>
        </p:nvSpPr>
        <p:spPr>
          <a:xfrm flipH="1">
            <a:off x="4664897" y="5446237"/>
            <a:ext cx="7527102" cy="1415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EBF2F">
              <a:alpha val="72536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59" name="Shape 159"/>
          <p:cNvSpPr/>
          <p:nvPr/>
        </p:nvSpPr>
        <p:spPr>
          <a:xfrm>
            <a:off x="5042488" y="1946559"/>
            <a:ext cx="265523" cy="1210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3371" tIns="43371" rIns="43371" bIns="43371">
            <a:spAutoFit/>
          </a:bodyPr>
          <a:lstStyle/>
          <a:p>
            <a:pPr marL="173258" lvl="1" indent="-264540" defTabSz="867796">
              <a:defRPr sz="3600" b="1">
                <a:solidFill>
                  <a:srgbClr val="78C16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600"/>
          </a:p>
          <a:p>
            <a:pPr marL="173258" lvl="1" indent="-264540" defTabSz="867796">
              <a:defRPr sz="9400">
                <a:solidFill>
                  <a:srgbClr val="F0D04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4700"/>
              <a:t> </a:t>
            </a:r>
          </a:p>
        </p:txBody>
      </p:sp>
      <p:sp>
        <p:nvSpPr>
          <p:cNvPr id="17" name="Shape 281">
            <a:extLst>
              <a:ext uri="{FF2B5EF4-FFF2-40B4-BE49-F238E27FC236}">
                <a16:creationId xmlns:a16="http://schemas.microsoft.com/office/drawing/2014/main" id="{540302EC-6EA3-4B8C-9941-34877E3223C7}"/>
              </a:ext>
            </a:extLst>
          </p:cNvPr>
          <p:cNvSpPr/>
          <p:nvPr/>
        </p:nvSpPr>
        <p:spPr>
          <a:xfrm>
            <a:off x="441430" y="220271"/>
            <a:ext cx="6057749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en-US" altLang="zh-CN" sz="4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Dark Channel Prior</a:t>
            </a:r>
          </a:p>
        </p:txBody>
      </p:sp>
      <p:sp>
        <p:nvSpPr>
          <p:cNvPr id="18" name="Shape 337">
            <a:extLst>
              <a:ext uri="{FF2B5EF4-FFF2-40B4-BE49-F238E27FC236}">
                <a16:creationId xmlns:a16="http://schemas.microsoft.com/office/drawing/2014/main" id="{E5A8EBA0-E223-4689-80EC-BF3239A1EEAF}"/>
              </a:ext>
            </a:extLst>
          </p:cNvPr>
          <p:cNvSpPr/>
          <p:nvPr/>
        </p:nvSpPr>
        <p:spPr>
          <a:xfrm>
            <a:off x="510537" y="1049091"/>
            <a:ext cx="10967429" cy="52112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882DBCA-E496-4A0F-85F0-D66E3AF42C2F}"/>
              </a:ext>
            </a:extLst>
          </p:cNvPr>
          <p:cNvCxnSpPr>
            <a:cxnSpLocks/>
          </p:cNvCxnSpPr>
          <p:nvPr/>
        </p:nvCxnSpPr>
        <p:spPr>
          <a:xfrm>
            <a:off x="5595081" y="1347705"/>
            <a:ext cx="17493" cy="46003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0C9A976A-5F71-4726-BA94-B203EA96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109" y="1549656"/>
            <a:ext cx="2599633" cy="3896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E63294-0D50-444C-A694-5FE29848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912" y="1549656"/>
            <a:ext cx="2599634" cy="38965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881F612-76A0-4D91-B2B4-DCF2F7B43A9A}"/>
              </a:ext>
            </a:extLst>
          </p:cNvPr>
          <p:cNvCxnSpPr>
            <a:cxnSpLocks/>
          </p:cNvCxnSpPr>
          <p:nvPr/>
        </p:nvCxnSpPr>
        <p:spPr>
          <a:xfrm flipH="1">
            <a:off x="1657350" y="2146958"/>
            <a:ext cx="984346" cy="596242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8C9485D-C292-4683-922E-E3849359AA4E}"/>
              </a:ext>
            </a:extLst>
          </p:cNvPr>
          <p:cNvCxnSpPr>
            <a:cxnSpLocks/>
          </p:cNvCxnSpPr>
          <p:nvPr/>
        </p:nvCxnSpPr>
        <p:spPr>
          <a:xfrm>
            <a:off x="8499277" y="2146958"/>
            <a:ext cx="1051027" cy="5955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0DE8D8E7-B1A5-4E09-AB54-9C672C8D9F43}"/>
              </a:ext>
            </a:extLst>
          </p:cNvPr>
          <p:cNvSpPr txBox="1"/>
          <p:nvPr/>
        </p:nvSpPr>
        <p:spPr>
          <a:xfrm>
            <a:off x="585084" y="2828265"/>
            <a:ext cx="1480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City_fog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96E2AFF-FAF2-4DF1-B0D0-412881CA2D1C}"/>
              </a:ext>
            </a:extLst>
          </p:cNvPr>
          <p:cNvSpPr txBox="1"/>
          <p:nvPr/>
        </p:nvSpPr>
        <p:spPr>
          <a:xfrm>
            <a:off x="8953023" y="2727438"/>
            <a:ext cx="2448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Channel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67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7" grpId="0" animBg="1"/>
      <p:bldP spid="18" grpId="0" animBg="1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5692740"/>
            <a:ext cx="12196520" cy="1168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 dirty="0"/>
          </a:p>
        </p:txBody>
      </p:sp>
      <p:sp>
        <p:nvSpPr>
          <p:cNvPr id="158" name="Shape 158"/>
          <p:cNvSpPr/>
          <p:nvPr/>
        </p:nvSpPr>
        <p:spPr>
          <a:xfrm flipH="1">
            <a:off x="4664898" y="6301211"/>
            <a:ext cx="7527101" cy="56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EBF2F">
              <a:alpha val="72536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7" name="Shape 281">
            <a:extLst>
              <a:ext uri="{FF2B5EF4-FFF2-40B4-BE49-F238E27FC236}">
                <a16:creationId xmlns:a16="http://schemas.microsoft.com/office/drawing/2014/main" id="{540302EC-6EA3-4B8C-9941-34877E3223C7}"/>
              </a:ext>
            </a:extLst>
          </p:cNvPr>
          <p:cNvSpPr/>
          <p:nvPr/>
        </p:nvSpPr>
        <p:spPr>
          <a:xfrm>
            <a:off x="441430" y="343380"/>
            <a:ext cx="7341562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en-US" altLang="zh-CN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Fusion Attention Network</a:t>
            </a:r>
          </a:p>
        </p:txBody>
      </p:sp>
      <p:sp>
        <p:nvSpPr>
          <p:cNvPr id="18" name="Shape 337">
            <a:extLst>
              <a:ext uri="{FF2B5EF4-FFF2-40B4-BE49-F238E27FC236}">
                <a16:creationId xmlns:a16="http://schemas.microsoft.com/office/drawing/2014/main" id="{E5A8EBA0-E223-4689-80EC-BF3239A1EEAF}"/>
              </a:ext>
            </a:extLst>
          </p:cNvPr>
          <p:cNvSpPr/>
          <p:nvPr/>
        </p:nvSpPr>
        <p:spPr>
          <a:xfrm>
            <a:off x="510537" y="1049091"/>
            <a:ext cx="10967429" cy="52112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C67F39-7201-41BD-83DF-97922C35A9E3}"/>
              </a:ext>
            </a:extLst>
          </p:cNvPr>
          <p:cNvSpPr txBox="1"/>
          <p:nvPr/>
        </p:nvSpPr>
        <p:spPr>
          <a:xfrm>
            <a:off x="510537" y="1307388"/>
            <a:ext cx="384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Georgia" panose="02040502050405020303" pitchFamily="18" charset="0"/>
              </a:defRPr>
            </a:lvl1pPr>
          </a:lstStyle>
          <a:p>
            <a:r>
              <a:rPr lang="en-US" altLang="zh-CN" dirty="0"/>
              <a:t>FFA-Net architecture</a:t>
            </a:r>
            <a:r>
              <a:rPr lang="zh-CN" altLang="en-US" dirty="0"/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E37CAE-3362-4B88-8955-BDC6B0F8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70" y="1975239"/>
            <a:ext cx="9532860" cy="359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32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7" grpId="0" animBg="1"/>
      <p:bldP spid="18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0262A91-FEF7-4E7D-83E8-7805C7DE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596" y="4604229"/>
            <a:ext cx="1298868" cy="430933"/>
          </a:xfrm>
          <a:prstGeom prst="rect">
            <a:avLst/>
          </a:prstGeom>
        </p:spPr>
      </p:pic>
      <p:sp>
        <p:nvSpPr>
          <p:cNvPr id="157" name="Shape 157"/>
          <p:cNvSpPr/>
          <p:nvPr/>
        </p:nvSpPr>
        <p:spPr>
          <a:xfrm>
            <a:off x="0" y="5692740"/>
            <a:ext cx="12196520" cy="1168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 dirty="0"/>
          </a:p>
        </p:txBody>
      </p:sp>
      <p:sp>
        <p:nvSpPr>
          <p:cNvPr id="158" name="Shape 158"/>
          <p:cNvSpPr/>
          <p:nvPr/>
        </p:nvSpPr>
        <p:spPr>
          <a:xfrm flipH="1">
            <a:off x="4664898" y="6301211"/>
            <a:ext cx="7527101" cy="56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EBF2F">
              <a:alpha val="72536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7" name="Shape 281">
            <a:extLst>
              <a:ext uri="{FF2B5EF4-FFF2-40B4-BE49-F238E27FC236}">
                <a16:creationId xmlns:a16="http://schemas.microsoft.com/office/drawing/2014/main" id="{540302EC-6EA3-4B8C-9941-34877E3223C7}"/>
              </a:ext>
            </a:extLst>
          </p:cNvPr>
          <p:cNvSpPr/>
          <p:nvPr/>
        </p:nvSpPr>
        <p:spPr>
          <a:xfrm>
            <a:off x="441430" y="343380"/>
            <a:ext cx="7341562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en-US" altLang="zh-CN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 Fusion Attention Network</a:t>
            </a:r>
          </a:p>
        </p:txBody>
      </p:sp>
      <p:sp>
        <p:nvSpPr>
          <p:cNvPr id="18" name="Shape 337">
            <a:extLst>
              <a:ext uri="{FF2B5EF4-FFF2-40B4-BE49-F238E27FC236}">
                <a16:creationId xmlns:a16="http://schemas.microsoft.com/office/drawing/2014/main" id="{E5A8EBA0-E223-4689-80EC-BF3239A1EEAF}"/>
              </a:ext>
            </a:extLst>
          </p:cNvPr>
          <p:cNvSpPr/>
          <p:nvPr/>
        </p:nvSpPr>
        <p:spPr>
          <a:xfrm>
            <a:off x="510537" y="1049091"/>
            <a:ext cx="10967429" cy="52112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C67F39-7201-41BD-83DF-97922C35A9E3}"/>
              </a:ext>
            </a:extLst>
          </p:cNvPr>
          <p:cNvSpPr txBox="1"/>
          <p:nvPr/>
        </p:nvSpPr>
        <p:spPr>
          <a:xfrm>
            <a:off x="507474" y="1324701"/>
            <a:ext cx="4588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Georgia" panose="02040502050405020303" pitchFamily="18" charset="0"/>
              </a:defRPr>
            </a:lvl1pPr>
          </a:lstStyle>
          <a:p>
            <a:r>
              <a:rPr lang="en-US" altLang="zh-CN" dirty="0"/>
              <a:t>Feature Attention module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12112D-1A4F-4DD5-A8A2-0AA117F2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0" y="2009864"/>
            <a:ext cx="5057554" cy="3363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C2EBCA-280D-46AB-AC2A-CDF3EDEDA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903" y="3551049"/>
            <a:ext cx="1461127" cy="3958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F6FB21E-2598-4EFC-A25D-6EAAE844B76F}"/>
              </a:ext>
            </a:extLst>
          </p:cNvPr>
          <p:cNvSpPr/>
          <p:nvPr/>
        </p:nvSpPr>
        <p:spPr>
          <a:xfrm>
            <a:off x="5321430" y="1324701"/>
            <a:ext cx="339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Georgia" panose="02040502050405020303" pitchFamily="18" charset="0"/>
              </a:rPr>
              <a:t>Channel Attention</a:t>
            </a:r>
            <a:r>
              <a:rPr lang="zh-CN" altLang="en-US" sz="2400" b="1" dirty="0">
                <a:latin typeface="Georgia" panose="02040502050405020303" pitchFamily="18" charset="0"/>
              </a:rPr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3F7921-FE85-4B3D-AD50-BE3CFED43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726" y="1994235"/>
            <a:ext cx="3503443" cy="7016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16FB84-2D65-4523-B64D-91890F068F85}"/>
              </a:ext>
            </a:extLst>
          </p:cNvPr>
          <p:cNvSpPr txBox="1"/>
          <p:nvPr/>
        </p:nvSpPr>
        <p:spPr>
          <a:xfrm>
            <a:off x="5498984" y="1792225"/>
            <a:ext cx="252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Global average pooling: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A809B8-48C7-456D-8770-5A4F9BA44530}"/>
              </a:ext>
            </a:extLst>
          </p:cNvPr>
          <p:cNvSpPr/>
          <p:nvPr/>
        </p:nvSpPr>
        <p:spPr>
          <a:xfrm>
            <a:off x="5515275" y="260493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 through two convolution layers and sigmoid, </a:t>
            </a:r>
            <a:r>
              <a:rPr lang="en-US" altLang="zh-CN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 latter:</a:t>
            </a:r>
            <a:endParaRPr lang="zh-CN" alt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639BC7-8BE9-4225-9164-01C08D06B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337" y="3043783"/>
            <a:ext cx="2928913" cy="38158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8AB5757-FCB1-4EA3-989C-E67514945D5C}"/>
              </a:ext>
            </a:extLst>
          </p:cNvPr>
          <p:cNvSpPr/>
          <p:nvPr/>
        </p:nvSpPr>
        <p:spPr>
          <a:xfrm>
            <a:off x="5498984" y="330849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Element-wise multiply the input Fc and the weights of the channel </a:t>
            </a:r>
            <a:r>
              <a:rPr lang="en-US" altLang="zh-CN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</a:t>
            </a: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D3824E-F33D-4844-BDEA-61C6BFA71001}"/>
              </a:ext>
            </a:extLst>
          </p:cNvPr>
          <p:cNvSpPr/>
          <p:nvPr/>
        </p:nvSpPr>
        <p:spPr>
          <a:xfrm>
            <a:off x="5402510" y="3850793"/>
            <a:ext cx="302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Georgia" panose="02040502050405020303" pitchFamily="18" charset="0"/>
              </a:rPr>
              <a:t>Pixel Attention</a:t>
            </a:r>
            <a:r>
              <a:rPr lang="zh-CN" altLang="en-US" sz="2400" b="1" dirty="0">
                <a:latin typeface="Georgia" panose="02040502050405020303" pitchFamily="18" charset="0"/>
              </a:rPr>
              <a:t> 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4F1943-B83B-4B4A-A7ED-7C8C2C27A05E}"/>
              </a:ext>
            </a:extLst>
          </p:cNvPr>
          <p:cNvSpPr/>
          <p:nvPr/>
        </p:nvSpPr>
        <p:spPr>
          <a:xfrm>
            <a:off x="5516772" y="4272504"/>
            <a:ext cx="1338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to CA:</a:t>
            </a:r>
            <a:endParaRPr lang="zh-CN" altLang="en-US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ACB63B9-EDEB-4EFE-87E7-82EC4270F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275" y="4591236"/>
            <a:ext cx="2477332" cy="3415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D336F04-4A7D-4554-8F56-BAF37AE9C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0306" y="5276592"/>
            <a:ext cx="3025937" cy="66895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68F8F9A-C4CB-42FD-86B7-B20F8A27A680}"/>
              </a:ext>
            </a:extLst>
          </p:cNvPr>
          <p:cNvSpPr/>
          <p:nvPr/>
        </p:nvSpPr>
        <p:spPr>
          <a:xfrm>
            <a:off x="5402510" y="4905393"/>
            <a:ext cx="241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Georgia" panose="02040502050405020303" pitchFamily="18" charset="0"/>
              </a:rPr>
              <a:t>Loss Function:</a:t>
            </a:r>
            <a:endParaRPr lang="zh-CN" altLang="en-US" sz="2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033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7" grpId="0" animBg="1"/>
      <p:bldP spid="18" grpId="0" animBg="1"/>
      <p:bldP spid="3" grpId="0"/>
      <p:bldP spid="2" grpId="0"/>
      <p:bldP spid="6" grpId="0"/>
      <p:bldP spid="8" grpId="0"/>
      <p:bldP spid="13" grpId="0"/>
      <p:bldP spid="14" grpId="0"/>
      <p:bldP spid="15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9"/>
          <p:cNvGrpSpPr/>
          <p:nvPr/>
        </p:nvGrpSpPr>
        <p:grpSpPr>
          <a:xfrm>
            <a:off x="3221873" y="5304815"/>
            <a:ext cx="5748253" cy="3220563"/>
            <a:chOff x="0" y="0"/>
            <a:chExt cx="11496502" cy="6441123"/>
          </a:xfrm>
        </p:grpSpPr>
        <p:pic>
          <p:nvPicPr>
            <p:cNvPr id="174" name="image15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" t="13601" r="265" b="1435"/>
            <a:stretch/>
          </p:blipFill>
          <p:spPr>
            <a:xfrm>
              <a:off x="571982" y="440710"/>
              <a:ext cx="10484722" cy="6000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10805" y="0"/>
                  </a:moveTo>
                  <a:cubicBezTo>
                    <a:pt x="8939" y="-2"/>
                    <a:pt x="7074" y="962"/>
                    <a:pt x="5403" y="2891"/>
                  </a:cubicBezTo>
                  <a:cubicBezTo>
                    <a:pt x="2060" y="6748"/>
                    <a:pt x="0" y="13880"/>
                    <a:pt x="0" y="21598"/>
                  </a:cubicBezTo>
                  <a:lnTo>
                    <a:pt x="21600" y="21598"/>
                  </a:lnTo>
                  <a:lnTo>
                    <a:pt x="21577" y="20175"/>
                  </a:lnTo>
                  <a:cubicBezTo>
                    <a:pt x="21341" y="13018"/>
                    <a:pt x="19338" y="6520"/>
                    <a:pt x="16206" y="2899"/>
                  </a:cubicBezTo>
                  <a:cubicBezTo>
                    <a:pt x="14535" y="968"/>
                    <a:pt x="12670" y="1"/>
                    <a:pt x="10805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78" name="Group 178"/>
            <p:cNvGrpSpPr/>
            <p:nvPr/>
          </p:nvGrpSpPr>
          <p:grpSpPr>
            <a:xfrm>
              <a:off x="0" y="0"/>
              <a:ext cx="11496502" cy="5749746"/>
              <a:chOff x="0" y="0"/>
              <a:chExt cx="11496501" cy="574974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0" y="0"/>
                <a:ext cx="11496501" cy="5748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1"/>
                      <a:pt x="4835" y="0"/>
                      <a:pt x="10800" y="0"/>
                    </a:cubicBezTo>
                    <a:cubicBezTo>
                      <a:pt x="16765" y="0"/>
                      <a:pt x="21600" y="9671"/>
                      <a:pt x="21600" y="21600"/>
                    </a:cubicBezTo>
                    <a:lnTo>
                      <a:pt x="21056" y="21600"/>
                    </a:lnTo>
                    <a:cubicBezTo>
                      <a:pt x="21056" y="10271"/>
                      <a:pt x="16464" y="1088"/>
                      <a:pt x="10800" y="1088"/>
                    </a:cubicBezTo>
                    <a:cubicBezTo>
                      <a:pt x="5136" y="1088"/>
                      <a:pt x="544" y="10271"/>
                      <a:pt x="544" y="21600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7990340" y="3153169"/>
                <a:ext cx="2957591" cy="2596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54" y="0"/>
                    </a:moveTo>
                    <a:lnTo>
                      <a:pt x="16554" y="0"/>
                    </a:lnTo>
                    <a:cubicBezTo>
                      <a:pt x="19860" y="6576"/>
                      <a:pt x="21600" y="14022"/>
                      <a:pt x="21600" y="21600"/>
                    </a:cubicBezTo>
                    <a:lnTo>
                      <a:pt x="2523" y="21600"/>
                    </a:lnTo>
                    <a:cubicBezTo>
                      <a:pt x="2523" y="17811"/>
                      <a:pt x="1653" y="14088"/>
                      <a:pt x="0" y="10800"/>
                    </a:cubicBezTo>
                    <a:close/>
                  </a:path>
                </a:pathLst>
              </a:custGeom>
              <a:solidFill>
                <a:srgbClr val="F2F2F2">
                  <a:alpha val="3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rot="15602737">
                <a:off x="1981557" y="-24105"/>
                <a:ext cx="2313708" cy="4255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3" h="21600" extrusionOk="0">
                    <a:moveTo>
                      <a:pt x="3623" y="0"/>
                    </a:moveTo>
                    <a:lnTo>
                      <a:pt x="3623" y="0"/>
                    </a:lnTo>
                    <a:cubicBezTo>
                      <a:pt x="15167" y="5277"/>
                      <a:pt x="21600" y="13276"/>
                      <a:pt x="20993" y="21600"/>
                    </a:cubicBezTo>
                    <a:lnTo>
                      <a:pt x="15278" y="21470"/>
                    </a:lnTo>
                    <a:cubicBezTo>
                      <a:pt x="15812" y="14149"/>
                      <a:pt x="10154" y="7113"/>
                      <a:pt x="0" y="2472"/>
                    </a:cubicBezTo>
                    <a:close/>
                  </a:path>
                </a:pathLst>
              </a:custGeom>
              <a:solidFill>
                <a:srgbClr val="F2F2F2">
                  <a:alpha val="3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dirty="0"/>
              </a:p>
            </p:txBody>
          </p:sp>
        </p:grpSp>
      </p:grpSp>
      <p:sp>
        <p:nvSpPr>
          <p:cNvPr id="181" name="Shape 181"/>
          <p:cNvSpPr/>
          <p:nvPr/>
        </p:nvSpPr>
        <p:spPr>
          <a:xfrm>
            <a:off x="-1" y="6215063"/>
            <a:ext cx="3235428" cy="642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82" name="Shape 182"/>
          <p:cNvSpPr/>
          <p:nvPr/>
        </p:nvSpPr>
        <p:spPr>
          <a:xfrm flipH="1">
            <a:off x="8981831" y="6215063"/>
            <a:ext cx="3217645" cy="643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9383B7-C823-4708-A53F-BE283683820B}"/>
              </a:ext>
            </a:extLst>
          </p:cNvPr>
          <p:cNvGrpSpPr/>
          <p:nvPr/>
        </p:nvGrpSpPr>
        <p:grpSpPr>
          <a:xfrm>
            <a:off x="5492441" y="4703644"/>
            <a:ext cx="1244513" cy="1244513"/>
            <a:chOff x="11098785" y="5349123"/>
            <a:chExt cx="2489025" cy="2489025"/>
          </a:xfrm>
        </p:grpSpPr>
        <p:sp>
          <p:nvSpPr>
            <p:cNvPr id="183" name="Shape 183"/>
            <p:cNvSpPr/>
            <p:nvPr/>
          </p:nvSpPr>
          <p:spPr>
            <a:xfrm rot="8067191">
              <a:off x="11098785" y="5349123"/>
              <a:ext cx="2489025" cy="248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11224613" y="5475670"/>
              <a:ext cx="2237373" cy="2237372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45720" bIns="45720" anchor="ctr"/>
            <a:lstStyle/>
            <a:p>
              <a:pPr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94" name="Shape 194"/>
          <p:cNvSpPr/>
          <p:nvPr/>
        </p:nvSpPr>
        <p:spPr>
          <a:xfrm rot="17700000">
            <a:off x="2237765" y="5014563"/>
            <a:ext cx="1118687" cy="1118686"/>
          </a:xfrm>
          <a:prstGeom prst="ellipse">
            <a:avLst/>
          </a:prstGeom>
          <a:ln w="50800">
            <a:solidFill>
              <a:srgbClr val="FFFFFF"/>
            </a:solidFill>
            <a:miter/>
          </a:ln>
        </p:spPr>
        <p:txBody>
          <a:bodyPr tIns="45720" bIns="45720" anchor="ctr"/>
          <a:lstStyle/>
          <a:p>
            <a:pPr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41430" y="220272"/>
            <a:ext cx="2071080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en-US" sz="4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Result</a:t>
            </a:r>
            <a:endParaRPr sz="4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10537" y="1049091"/>
            <a:ext cx="10967429" cy="52112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86873E-84BC-4B18-BD42-9CA507AE9FD9}"/>
              </a:ext>
            </a:extLst>
          </p:cNvPr>
          <p:cNvGrpSpPr/>
          <p:nvPr/>
        </p:nvGrpSpPr>
        <p:grpSpPr>
          <a:xfrm>
            <a:off x="8229895" y="5437959"/>
            <a:ext cx="1244513" cy="1244513"/>
            <a:chOff x="14982764" y="6619989"/>
            <a:chExt cx="2489025" cy="2489025"/>
          </a:xfrm>
        </p:grpSpPr>
        <p:sp>
          <p:nvSpPr>
            <p:cNvPr id="190" name="Shape 190"/>
            <p:cNvSpPr/>
            <p:nvPr/>
          </p:nvSpPr>
          <p:spPr>
            <a:xfrm rot="10167191">
              <a:off x="14982764" y="6619989"/>
              <a:ext cx="2489025" cy="248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45720" bIns="45720"/>
            <a:lstStyle/>
            <a:p>
              <a:pPr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91" name="Shape 191"/>
            <p:cNvSpPr/>
            <p:nvPr/>
          </p:nvSpPr>
          <p:spPr>
            <a:xfrm rot="2100000">
              <a:off x="15108178" y="6746406"/>
              <a:ext cx="2237373" cy="2237373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45720" bIns="45720" anchor="ctr"/>
            <a:lstStyle/>
            <a:p>
              <a:pPr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BE6D8C1-D1E4-4525-BDDB-7A10E91E949D}"/>
              </a:ext>
            </a:extLst>
          </p:cNvPr>
          <p:cNvGrpSpPr/>
          <p:nvPr/>
        </p:nvGrpSpPr>
        <p:grpSpPr>
          <a:xfrm>
            <a:off x="2742612" y="5456239"/>
            <a:ext cx="1244513" cy="1244513"/>
            <a:chOff x="6912211" y="6619993"/>
            <a:chExt cx="2489025" cy="2489025"/>
          </a:xfrm>
        </p:grpSpPr>
        <p:sp>
          <p:nvSpPr>
            <p:cNvPr id="187" name="Shape 187"/>
            <p:cNvSpPr/>
            <p:nvPr/>
          </p:nvSpPr>
          <p:spPr>
            <a:xfrm rot="5967191">
              <a:off x="6912211" y="6619993"/>
              <a:ext cx="2489025" cy="248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45720" bIns="45720"/>
            <a:lstStyle/>
            <a:p>
              <a:pPr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rot="19500000">
              <a:off x="7038453" y="6746407"/>
              <a:ext cx="2237373" cy="2237373"/>
            </a:xfrm>
            <a:prstGeom prst="ellipse">
              <a:avLst/>
            </a:pr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45720" bIns="45720"/>
            <a:lstStyle/>
            <a:p>
              <a:pPr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333081" y="7288095"/>
              <a:ext cx="1565173" cy="10464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tIns="45720" bIns="45720">
              <a:spAutoFit/>
            </a:bodyPr>
            <a:lstStyle>
              <a:lvl1pPr algn="l" defTabSz="1828800">
                <a:defRPr sz="10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sz="2800" dirty="0"/>
                <a:t>DCP</a:t>
              </a:r>
              <a:endParaRPr sz="2800" dirty="0"/>
            </a:p>
          </p:txBody>
        </p:sp>
        <p:sp>
          <p:nvSpPr>
            <p:cNvPr id="47" name="Shape 184"/>
            <p:cNvSpPr/>
            <p:nvPr/>
          </p:nvSpPr>
          <p:spPr>
            <a:xfrm>
              <a:off x="7028761" y="6745815"/>
              <a:ext cx="2237373" cy="2237372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45720" bIns="45720" anchor="ctr"/>
            <a:lstStyle/>
            <a:p>
              <a:pPr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AC3C202-1180-4FD0-9BB0-FD969F3B1616}"/>
              </a:ext>
            </a:extLst>
          </p:cNvPr>
          <p:cNvGrpSpPr/>
          <p:nvPr/>
        </p:nvGrpSpPr>
        <p:grpSpPr>
          <a:xfrm>
            <a:off x="3532067" y="5520316"/>
            <a:ext cx="5144310" cy="5144310"/>
            <a:chOff x="7072948" y="8897855"/>
            <a:chExt cx="10288620" cy="10288619"/>
          </a:xfrm>
        </p:grpSpPr>
        <p:sp>
          <p:nvSpPr>
            <p:cNvPr id="265" name="Shape 265"/>
            <p:cNvSpPr/>
            <p:nvPr/>
          </p:nvSpPr>
          <p:spPr>
            <a:xfrm>
              <a:off x="7072948" y="8897855"/>
              <a:ext cx="10288620" cy="10288619"/>
            </a:xfrm>
            <a:prstGeom prst="ellipse">
              <a:avLst/>
            </a:pr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45720" bIns="45720"/>
            <a:lstStyle/>
            <a:p>
              <a:pPr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" name="Shape 184"/>
            <p:cNvSpPr/>
            <p:nvPr/>
          </p:nvSpPr>
          <p:spPr>
            <a:xfrm>
              <a:off x="7499210" y="9261600"/>
              <a:ext cx="9370850" cy="9370842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45720" bIns="45720" anchor="ctr"/>
            <a:lstStyle/>
            <a:p>
              <a:pPr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02C1086-E8D6-45D5-A2A0-46FDEB57CB3D}"/>
              </a:ext>
            </a:extLst>
          </p:cNvPr>
          <p:cNvSpPr txBox="1"/>
          <p:nvPr/>
        </p:nvSpPr>
        <p:spPr>
          <a:xfrm>
            <a:off x="5679679" y="5097401"/>
            <a:ext cx="870036" cy="36933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>
            <a:defPPr>
              <a:defRPr lang="zh-CN"/>
            </a:defPPr>
            <a:lvl1pPr defTabSz="1828800"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altLang="zh-CN" sz="1800" dirty="0"/>
              <a:t>Source</a:t>
            </a:r>
            <a:endParaRPr lang="zh-CN" altLang="en-US" sz="1800" dirty="0"/>
          </a:p>
        </p:txBody>
      </p:sp>
      <p:sp>
        <p:nvSpPr>
          <p:cNvPr id="63" name="Shape 189">
            <a:extLst>
              <a:ext uri="{FF2B5EF4-FFF2-40B4-BE49-F238E27FC236}">
                <a16:creationId xmlns:a16="http://schemas.microsoft.com/office/drawing/2014/main" id="{BCA75888-4A2D-4473-84A9-E1056CBBBCB0}"/>
              </a:ext>
            </a:extLst>
          </p:cNvPr>
          <p:cNvSpPr/>
          <p:nvPr/>
        </p:nvSpPr>
        <p:spPr>
          <a:xfrm>
            <a:off x="8471516" y="5756981"/>
            <a:ext cx="7031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45720" bIns="45720">
            <a:spAutoFit/>
          </a:bodyPr>
          <a:lstStyle>
            <a:lvl1pPr algn="l" defTabSz="1828800">
              <a:defRPr sz="10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2800" dirty="0"/>
              <a:t>FFA</a:t>
            </a:r>
            <a:endParaRPr sz="28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305A4B2-8BE6-4A11-86FD-E4A417F06616}"/>
              </a:ext>
            </a:extLst>
          </p:cNvPr>
          <p:cNvGrpSpPr/>
          <p:nvPr/>
        </p:nvGrpSpPr>
        <p:grpSpPr>
          <a:xfrm>
            <a:off x="4673808" y="1127328"/>
            <a:ext cx="2672402" cy="3829876"/>
            <a:chOff x="4673808" y="1127328"/>
            <a:chExt cx="2672402" cy="38298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8" name="Shape 268"/>
            <p:cNvSpPr/>
            <p:nvPr/>
          </p:nvSpPr>
          <p:spPr>
            <a:xfrm rot="5400000" flipH="1">
              <a:off x="4229819" y="1790653"/>
              <a:ext cx="981728" cy="93750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0EE6719-F88F-41D9-B457-3B49DC43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1079" y="1127328"/>
              <a:ext cx="2555131" cy="3829876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9B7C287-6FDC-458F-A64A-A6E6975BB1BA}"/>
              </a:ext>
            </a:extLst>
          </p:cNvPr>
          <p:cNvGrpSpPr/>
          <p:nvPr/>
        </p:nvGrpSpPr>
        <p:grpSpPr>
          <a:xfrm>
            <a:off x="8045769" y="1540163"/>
            <a:ext cx="2739955" cy="3815590"/>
            <a:chOff x="8045769" y="1540162"/>
            <a:chExt cx="2739955" cy="39512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0" name="Shape 270"/>
            <p:cNvSpPr/>
            <p:nvPr/>
          </p:nvSpPr>
          <p:spPr>
            <a:xfrm rot="5400000" flipH="1">
              <a:off x="7601780" y="2176057"/>
              <a:ext cx="981728" cy="93750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7553B83-C905-4F8D-AAD5-FC06A1E47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098" y="1540162"/>
              <a:ext cx="2592626" cy="3951203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26696DE-6BF0-4EBC-AFD7-FA69A5C1545E}"/>
              </a:ext>
            </a:extLst>
          </p:cNvPr>
          <p:cNvGrpSpPr/>
          <p:nvPr/>
        </p:nvGrpSpPr>
        <p:grpSpPr>
          <a:xfrm>
            <a:off x="1383220" y="1551039"/>
            <a:ext cx="2665266" cy="3806032"/>
            <a:chOff x="1383220" y="1551039"/>
            <a:chExt cx="2665266" cy="3806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6" name="Shape 206"/>
            <p:cNvSpPr/>
            <p:nvPr/>
          </p:nvSpPr>
          <p:spPr>
            <a:xfrm rot="5400000" flipH="1">
              <a:off x="939231" y="2176057"/>
              <a:ext cx="981728" cy="93750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6252306-A73E-480C-8136-A88C4CBB5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263" y="1551039"/>
              <a:ext cx="2539223" cy="3806032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0B560AC9-3EE9-4447-ABBA-C48E55E5401E}"/>
              </a:ext>
            </a:extLst>
          </p:cNvPr>
          <p:cNvSpPr txBox="1"/>
          <p:nvPr/>
        </p:nvSpPr>
        <p:spPr>
          <a:xfrm>
            <a:off x="510537" y="1131192"/>
            <a:ext cx="1130118" cy="359073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defPPr>
              <a:defRPr lang="zh-CN"/>
            </a:defPPr>
            <a:lvl1pPr>
              <a:defRPr sz="480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</a:rPr>
              <a:t>City_fog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64" grpId="0" animBg="1"/>
      <p:bldP spid="6" grpId="0"/>
      <p:bldP spid="63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9"/>
          <p:cNvGrpSpPr/>
          <p:nvPr/>
        </p:nvGrpSpPr>
        <p:grpSpPr>
          <a:xfrm>
            <a:off x="3221873" y="5304815"/>
            <a:ext cx="5748253" cy="3220563"/>
            <a:chOff x="0" y="0"/>
            <a:chExt cx="11496502" cy="6441123"/>
          </a:xfrm>
        </p:grpSpPr>
        <p:pic>
          <p:nvPicPr>
            <p:cNvPr id="174" name="image15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" t="33565" r="552" b="-18529"/>
            <a:stretch/>
          </p:blipFill>
          <p:spPr>
            <a:xfrm>
              <a:off x="571982" y="440710"/>
              <a:ext cx="10484722" cy="6000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10805" y="0"/>
                  </a:moveTo>
                  <a:cubicBezTo>
                    <a:pt x="8939" y="-2"/>
                    <a:pt x="7074" y="962"/>
                    <a:pt x="5403" y="2891"/>
                  </a:cubicBezTo>
                  <a:cubicBezTo>
                    <a:pt x="2060" y="6748"/>
                    <a:pt x="0" y="13880"/>
                    <a:pt x="0" y="21598"/>
                  </a:cubicBezTo>
                  <a:lnTo>
                    <a:pt x="21600" y="21598"/>
                  </a:lnTo>
                  <a:lnTo>
                    <a:pt x="21577" y="20175"/>
                  </a:lnTo>
                  <a:cubicBezTo>
                    <a:pt x="21341" y="13018"/>
                    <a:pt x="19338" y="6520"/>
                    <a:pt x="16206" y="2899"/>
                  </a:cubicBezTo>
                  <a:cubicBezTo>
                    <a:pt x="14535" y="968"/>
                    <a:pt x="12670" y="1"/>
                    <a:pt x="10805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78" name="Group 178"/>
            <p:cNvGrpSpPr/>
            <p:nvPr/>
          </p:nvGrpSpPr>
          <p:grpSpPr>
            <a:xfrm>
              <a:off x="0" y="0"/>
              <a:ext cx="11496502" cy="5749746"/>
              <a:chOff x="0" y="0"/>
              <a:chExt cx="11496501" cy="574974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0" y="0"/>
                <a:ext cx="11496501" cy="5748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1"/>
                      <a:pt x="4835" y="0"/>
                      <a:pt x="10800" y="0"/>
                    </a:cubicBezTo>
                    <a:cubicBezTo>
                      <a:pt x="16765" y="0"/>
                      <a:pt x="21600" y="9671"/>
                      <a:pt x="21600" y="21600"/>
                    </a:cubicBezTo>
                    <a:lnTo>
                      <a:pt x="21056" y="21600"/>
                    </a:lnTo>
                    <a:cubicBezTo>
                      <a:pt x="21056" y="10271"/>
                      <a:pt x="16464" y="1088"/>
                      <a:pt x="10800" y="1088"/>
                    </a:cubicBezTo>
                    <a:cubicBezTo>
                      <a:pt x="5136" y="1088"/>
                      <a:pt x="544" y="10271"/>
                      <a:pt x="544" y="21600"/>
                    </a:cubicBezTo>
                    <a:close/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7990340" y="3153169"/>
                <a:ext cx="2957591" cy="2596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54" y="0"/>
                    </a:moveTo>
                    <a:lnTo>
                      <a:pt x="16554" y="0"/>
                    </a:lnTo>
                    <a:cubicBezTo>
                      <a:pt x="19860" y="6576"/>
                      <a:pt x="21600" y="14022"/>
                      <a:pt x="21600" y="21600"/>
                    </a:cubicBezTo>
                    <a:lnTo>
                      <a:pt x="2523" y="21600"/>
                    </a:lnTo>
                    <a:cubicBezTo>
                      <a:pt x="2523" y="17811"/>
                      <a:pt x="1653" y="14088"/>
                      <a:pt x="0" y="10800"/>
                    </a:cubicBezTo>
                    <a:close/>
                  </a:path>
                </a:pathLst>
              </a:custGeom>
              <a:solidFill>
                <a:srgbClr val="F2F2F2">
                  <a:alpha val="3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rot="15602737">
                <a:off x="1981557" y="-24105"/>
                <a:ext cx="2313708" cy="4255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3" h="21600" extrusionOk="0">
                    <a:moveTo>
                      <a:pt x="3623" y="0"/>
                    </a:moveTo>
                    <a:lnTo>
                      <a:pt x="3623" y="0"/>
                    </a:lnTo>
                    <a:cubicBezTo>
                      <a:pt x="15167" y="5277"/>
                      <a:pt x="21600" y="13276"/>
                      <a:pt x="20993" y="21600"/>
                    </a:cubicBezTo>
                    <a:lnTo>
                      <a:pt x="15278" y="21470"/>
                    </a:lnTo>
                    <a:cubicBezTo>
                      <a:pt x="15812" y="14149"/>
                      <a:pt x="10154" y="7113"/>
                      <a:pt x="0" y="2472"/>
                    </a:cubicBezTo>
                    <a:close/>
                  </a:path>
                </a:pathLst>
              </a:custGeom>
              <a:solidFill>
                <a:srgbClr val="F2F2F2">
                  <a:alpha val="3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 sz="3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dirty="0"/>
              </a:p>
            </p:txBody>
          </p:sp>
        </p:grpSp>
      </p:grpSp>
      <p:sp>
        <p:nvSpPr>
          <p:cNvPr id="181" name="Shape 181"/>
          <p:cNvSpPr/>
          <p:nvPr/>
        </p:nvSpPr>
        <p:spPr>
          <a:xfrm>
            <a:off x="-1" y="6215063"/>
            <a:ext cx="3235428" cy="642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82" name="Shape 182"/>
          <p:cNvSpPr/>
          <p:nvPr/>
        </p:nvSpPr>
        <p:spPr>
          <a:xfrm flipH="1">
            <a:off x="8981831" y="6215063"/>
            <a:ext cx="3217645" cy="643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2E75B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9383B7-C823-4708-A53F-BE283683820B}"/>
              </a:ext>
            </a:extLst>
          </p:cNvPr>
          <p:cNvGrpSpPr/>
          <p:nvPr/>
        </p:nvGrpSpPr>
        <p:grpSpPr>
          <a:xfrm>
            <a:off x="5492441" y="4703644"/>
            <a:ext cx="1244513" cy="1244513"/>
            <a:chOff x="11098785" y="5349123"/>
            <a:chExt cx="2489025" cy="2489025"/>
          </a:xfrm>
        </p:grpSpPr>
        <p:sp>
          <p:nvSpPr>
            <p:cNvPr id="183" name="Shape 183"/>
            <p:cNvSpPr/>
            <p:nvPr/>
          </p:nvSpPr>
          <p:spPr>
            <a:xfrm rot="8067191">
              <a:off x="11098785" y="5349123"/>
              <a:ext cx="2489025" cy="248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7EBF2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11224613" y="5475670"/>
              <a:ext cx="2237373" cy="2237372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45720" bIns="45720" anchor="ctr"/>
            <a:lstStyle/>
            <a:p>
              <a:pPr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94" name="Shape 194"/>
          <p:cNvSpPr/>
          <p:nvPr/>
        </p:nvSpPr>
        <p:spPr>
          <a:xfrm rot="17700000">
            <a:off x="2237765" y="5014563"/>
            <a:ext cx="1118687" cy="1118686"/>
          </a:xfrm>
          <a:prstGeom prst="ellipse">
            <a:avLst/>
          </a:prstGeom>
          <a:ln w="50800">
            <a:solidFill>
              <a:srgbClr val="FFFFFF"/>
            </a:solidFill>
            <a:miter/>
          </a:ln>
        </p:spPr>
        <p:txBody>
          <a:bodyPr tIns="45720" bIns="45720" anchor="ctr"/>
          <a:lstStyle/>
          <a:p>
            <a:pPr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41430" y="220272"/>
            <a:ext cx="2071080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>
                <a:solidFill>
                  <a:srgbClr val="000000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rPr lang="en-US" sz="4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Result</a:t>
            </a:r>
            <a:endParaRPr sz="4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10537" y="1049091"/>
            <a:ext cx="10967429" cy="52112"/>
          </a:xfrm>
          <a:prstGeom prst="rect">
            <a:avLst/>
          </a:prstGeom>
          <a:solidFill>
            <a:srgbClr val="2E75B5"/>
          </a:solidFill>
          <a:ln w="12700">
            <a:miter lim="400000"/>
          </a:ln>
        </p:spPr>
        <p:txBody>
          <a:bodyPr lIns="43371" tIns="43371" rIns="43371" bIns="43371" anchor="ctr"/>
          <a:lstStyle/>
          <a:p>
            <a:pPr defTabSz="867796">
              <a:defRPr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7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86873E-84BC-4B18-BD42-9CA507AE9FD9}"/>
              </a:ext>
            </a:extLst>
          </p:cNvPr>
          <p:cNvGrpSpPr/>
          <p:nvPr/>
        </p:nvGrpSpPr>
        <p:grpSpPr>
          <a:xfrm>
            <a:off x="8229895" y="5437959"/>
            <a:ext cx="1244513" cy="1244513"/>
            <a:chOff x="14982764" y="6619989"/>
            <a:chExt cx="2489025" cy="2489025"/>
          </a:xfrm>
        </p:grpSpPr>
        <p:sp>
          <p:nvSpPr>
            <p:cNvPr id="190" name="Shape 190"/>
            <p:cNvSpPr/>
            <p:nvPr/>
          </p:nvSpPr>
          <p:spPr>
            <a:xfrm rot="10167191">
              <a:off x="14982764" y="6619989"/>
              <a:ext cx="2489025" cy="248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45720" bIns="45720"/>
            <a:lstStyle/>
            <a:p>
              <a:pPr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91" name="Shape 191"/>
            <p:cNvSpPr/>
            <p:nvPr/>
          </p:nvSpPr>
          <p:spPr>
            <a:xfrm rot="2100000">
              <a:off x="15108178" y="6746406"/>
              <a:ext cx="2237373" cy="2237373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45720" bIns="45720" anchor="ctr"/>
            <a:lstStyle/>
            <a:p>
              <a:pPr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BE6D8C1-D1E4-4525-BDDB-7A10E91E949D}"/>
              </a:ext>
            </a:extLst>
          </p:cNvPr>
          <p:cNvGrpSpPr/>
          <p:nvPr/>
        </p:nvGrpSpPr>
        <p:grpSpPr>
          <a:xfrm>
            <a:off x="2742612" y="5456239"/>
            <a:ext cx="1244513" cy="1244513"/>
            <a:chOff x="6912211" y="6619993"/>
            <a:chExt cx="2489025" cy="2489025"/>
          </a:xfrm>
        </p:grpSpPr>
        <p:sp>
          <p:nvSpPr>
            <p:cNvPr id="187" name="Shape 187"/>
            <p:cNvSpPr/>
            <p:nvPr/>
          </p:nvSpPr>
          <p:spPr>
            <a:xfrm rot="5967191">
              <a:off x="6912211" y="6619993"/>
              <a:ext cx="2489025" cy="2489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45720" bIns="45720"/>
            <a:lstStyle/>
            <a:p>
              <a:pPr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rot="19500000">
              <a:off x="7038453" y="6746407"/>
              <a:ext cx="2237373" cy="2237373"/>
            </a:xfrm>
            <a:prstGeom prst="ellipse">
              <a:avLst/>
            </a:pr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45720" bIns="45720"/>
            <a:lstStyle/>
            <a:p>
              <a:pPr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333081" y="7288095"/>
              <a:ext cx="1565173" cy="10464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tIns="45720" bIns="45720">
              <a:spAutoFit/>
            </a:bodyPr>
            <a:lstStyle>
              <a:lvl1pPr algn="l" defTabSz="1828800">
                <a:defRPr sz="10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sz="2800" dirty="0"/>
                <a:t>DCP</a:t>
              </a:r>
              <a:endParaRPr sz="2800" dirty="0"/>
            </a:p>
          </p:txBody>
        </p:sp>
        <p:sp>
          <p:nvSpPr>
            <p:cNvPr id="47" name="Shape 184"/>
            <p:cNvSpPr/>
            <p:nvPr/>
          </p:nvSpPr>
          <p:spPr>
            <a:xfrm>
              <a:off x="7028761" y="6745815"/>
              <a:ext cx="2237373" cy="2237372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45720" bIns="45720" anchor="ctr"/>
            <a:lstStyle/>
            <a:p>
              <a:pPr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AC3C202-1180-4FD0-9BB0-FD969F3B1616}"/>
              </a:ext>
            </a:extLst>
          </p:cNvPr>
          <p:cNvGrpSpPr/>
          <p:nvPr/>
        </p:nvGrpSpPr>
        <p:grpSpPr>
          <a:xfrm>
            <a:off x="3554343" y="5546087"/>
            <a:ext cx="5144310" cy="5144310"/>
            <a:chOff x="7072948" y="8897855"/>
            <a:chExt cx="10288620" cy="10288619"/>
          </a:xfrm>
        </p:grpSpPr>
        <p:sp>
          <p:nvSpPr>
            <p:cNvPr id="265" name="Shape 265"/>
            <p:cNvSpPr/>
            <p:nvPr/>
          </p:nvSpPr>
          <p:spPr>
            <a:xfrm>
              <a:off x="7072948" y="8897855"/>
              <a:ext cx="10288620" cy="10288619"/>
            </a:xfrm>
            <a:prstGeom prst="ellipse">
              <a:avLst/>
            </a:prstGeom>
            <a:solidFill>
              <a:srgbClr val="2E75B5"/>
            </a:solidFill>
            <a:ln w="12700">
              <a:miter lim="400000"/>
            </a:ln>
            <a:effectLst>
              <a:outerShdw blurRad="685800" dist="88900" dir="5400000" rotWithShape="0">
                <a:srgbClr val="000000">
                  <a:alpha val="20957"/>
                </a:srgbClr>
              </a:outerShdw>
            </a:effectLst>
          </p:spPr>
          <p:txBody>
            <a:bodyPr tIns="45720" bIns="45720"/>
            <a:lstStyle/>
            <a:p>
              <a:pPr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50" name="Shape 184"/>
            <p:cNvSpPr/>
            <p:nvPr/>
          </p:nvSpPr>
          <p:spPr>
            <a:xfrm>
              <a:off x="7499210" y="9261600"/>
              <a:ext cx="9370850" cy="9370842"/>
            </a:xfrm>
            <a:prstGeom prst="ellipse">
              <a:avLst/>
            </a:prstGeom>
            <a:ln w="50800">
              <a:solidFill>
                <a:srgbClr val="FFFFFF"/>
              </a:solidFill>
              <a:miter/>
            </a:ln>
          </p:spPr>
          <p:txBody>
            <a:bodyPr tIns="45720" bIns="45720" anchor="ctr"/>
            <a:lstStyle/>
            <a:p>
              <a:pPr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02C1086-E8D6-45D5-A2A0-46FDEB57CB3D}"/>
              </a:ext>
            </a:extLst>
          </p:cNvPr>
          <p:cNvSpPr txBox="1"/>
          <p:nvPr/>
        </p:nvSpPr>
        <p:spPr>
          <a:xfrm>
            <a:off x="5679679" y="5097401"/>
            <a:ext cx="870036" cy="36933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>
            <a:defPPr>
              <a:defRPr lang="zh-CN"/>
            </a:defPPr>
            <a:lvl1pPr defTabSz="1828800"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altLang="zh-CN" sz="1800" dirty="0"/>
              <a:t>Source</a:t>
            </a:r>
            <a:endParaRPr lang="zh-CN" altLang="en-US" sz="1800" dirty="0"/>
          </a:p>
        </p:txBody>
      </p:sp>
      <p:sp>
        <p:nvSpPr>
          <p:cNvPr id="63" name="Shape 189">
            <a:extLst>
              <a:ext uri="{FF2B5EF4-FFF2-40B4-BE49-F238E27FC236}">
                <a16:creationId xmlns:a16="http://schemas.microsoft.com/office/drawing/2014/main" id="{BCA75888-4A2D-4473-84A9-E1056CBBBCB0}"/>
              </a:ext>
            </a:extLst>
          </p:cNvPr>
          <p:cNvSpPr/>
          <p:nvPr/>
        </p:nvSpPr>
        <p:spPr>
          <a:xfrm>
            <a:off x="8471516" y="5756981"/>
            <a:ext cx="70314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45720" bIns="45720">
            <a:spAutoFit/>
          </a:bodyPr>
          <a:lstStyle>
            <a:lvl1pPr algn="l" defTabSz="1828800">
              <a:defRPr sz="10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2800" dirty="0"/>
              <a:t>FFA</a:t>
            </a:r>
            <a:endParaRPr sz="2800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305A4B2-8BE6-4A11-86FD-E4A417F06616}"/>
              </a:ext>
            </a:extLst>
          </p:cNvPr>
          <p:cNvGrpSpPr/>
          <p:nvPr/>
        </p:nvGrpSpPr>
        <p:grpSpPr>
          <a:xfrm>
            <a:off x="4262389" y="1890511"/>
            <a:ext cx="3651042" cy="2619955"/>
            <a:chOff x="4673808" y="1338850"/>
            <a:chExt cx="3651042" cy="26199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8" name="Shape 268"/>
            <p:cNvSpPr/>
            <p:nvPr/>
          </p:nvSpPr>
          <p:spPr>
            <a:xfrm rot="5400000" flipH="1">
              <a:off x="4229819" y="1790653"/>
              <a:ext cx="981728" cy="93750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0EE6719-F88F-41D9-B457-3B49DC43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656" y="1338850"/>
              <a:ext cx="3498194" cy="2619955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9B7C287-6FDC-458F-A64A-A6E6975BB1BA}"/>
              </a:ext>
            </a:extLst>
          </p:cNvPr>
          <p:cNvGrpSpPr/>
          <p:nvPr/>
        </p:nvGrpSpPr>
        <p:grpSpPr>
          <a:xfrm>
            <a:off x="8094622" y="2780611"/>
            <a:ext cx="3653804" cy="2623645"/>
            <a:chOff x="8013881" y="1719828"/>
            <a:chExt cx="3653804" cy="27168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0" name="Shape 270"/>
            <p:cNvSpPr/>
            <p:nvPr/>
          </p:nvSpPr>
          <p:spPr>
            <a:xfrm rot="5400000" flipH="1">
              <a:off x="7569892" y="2163817"/>
              <a:ext cx="981728" cy="93750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7553B83-C905-4F8D-AAD5-FC06A1E47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492" y="1719829"/>
              <a:ext cx="3498193" cy="2716893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26696DE-6BF0-4EBC-AFD7-FA69A5C1545E}"/>
              </a:ext>
            </a:extLst>
          </p:cNvPr>
          <p:cNvGrpSpPr/>
          <p:nvPr/>
        </p:nvGrpSpPr>
        <p:grpSpPr>
          <a:xfrm>
            <a:off x="513652" y="2805219"/>
            <a:ext cx="3645523" cy="2619954"/>
            <a:chOff x="1383220" y="1710117"/>
            <a:chExt cx="3645523" cy="26199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6" name="Shape 206"/>
            <p:cNvSpPr/>
            <p:nvPr/>
          </p:nvSpPr>
          <p:spPr>
            <a:xfrm rot="5400000" flipH="1">
              <a:off x="939231" y="2176057"/>
              <a:ext cx="981728" cy="93750"/>
            </a:xfrm>
            <a:prstGeom prst="rect">
              <a:avLst/>
            </a:prstGeom>
            <a:solidFill>
              <a:srgbClr val="7EBF2F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6252306-A73E-480C-8136-A88C4CBB5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549" y="1710117"/>
              <a:ext cx="3498194" cy="2619954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0B560AC9-3EE9-4447-ABBA-C48E55E5401E}"/>
              </a:ext>
            </a:extLst>
          </p:cNvPr>
          <p:cNvSpPr txBox="1"/>
          <p:nvPr/>
        </p:nvSpPr>
        <p:spPr>
          <a:xfrm>
            <a:off x="510537" y="1131192"/>
            <a:ext cx="1522533" cy="359073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defPPr>
              <a:defRPr lang="zh-CN"/>
            </a:defPPr>
            <a:lvl1pPr>
              <a:defRPr sz="480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</a:rPr>
              <a:t>Square_fog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642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64" grpId="0" animBg="1"/>
      <p:bldP spid="6" grpId="0"/>
      <p:bldP spid="63" grpId="0" animBg="1"/>
      <p:bldP spid="2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227</Words>
  <Application>Microsoft Office PowerPoint</Application>
  <PresentationFormat>宽屏</PresentationFormat>
  <Paragraphs>59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Heiti SC Light</vt:lpstr>
      <vt:lpstr>Heiti SC Medium</vt:lpstr>
      <vt:lpstr>Helvetica Light</vt:lpstr>
      <vt:lpstr>Palatino</vt:lpstr>
      <vt:lpstr>方正正大黑简体</vt:lpstr>
      <vt:lpstr>Arial</vt:lpstr>
      <vt:lpstr>Calibri</vt:lpstr>
      <vt:lpstr>Georgia</vt:lpstr>
      <vt:lpstr>Open Sans ExtraBold</vt:lpstr>
      <vt:lpstr>Segoe UI</vt:lpstr>
      <vt:lpstr>Segoe UI Black</vt:lpstr>
      <vt:lpstr>Times New Roman</vt:lpstr>
      <vt:lpstr>等线</vt:lpstr>
      <vt:lpstr>等线 Light</vt:lpstr>
      <vt:lpstr>黑体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case_</dc:creator>
  <cp:lastModifiedBy>case_</cp:lastModifiedBy>
  <cp:revision>21</cp:revision>
  <dcterms:created xsi:type="dcterms:W3CDTF">2021-12-25T13:04:59Z</dcterms:created>
  <dcterms:modified xsi:type="dcterms:W3CDTF">2021-12-26T13:14:54Z</dcterms:modified>
</cp:coreProperties>
</file>